
<file path=[Content_Types].xml><?xml version="1.0" encoding="utf-8"?>
<Types xmlns="http://schemas.openxmlformats.org/package/2006/content-types">
  <Override ContentType="application/vnd.openxmlformats-officedocument.presentationml.slide+xml" PartName="/ppt/slides/slide6.xml"/>
  <Override ContentType="application/vnd.openxmlformats-officedocument.presentationml.slide+xml" PartName="/ppt/slides/slide29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7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theme+xml" PartName="/ppt/theme/theme1.xml"/>
  <Default ContentType="image/jpeg" Extension="jpeg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notesMaster+xml" PartName="/ppt/notesMasters/notesMaster1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Default ContentType="image/gif" Extension="gif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presentationml.slide+xml" PartName="/ppt/slides/slide5.xml"/>
  <Override ContentType="application/vnd.openxmlformats-officedocument.presentationml.slide+xml" PartName="/ppt/slides/slide19.xml"/>
  <Override ContentType="application/vnd.openxmlformats-officedocument.presentationml.slide+xml" PartName="/ppt/slides/slide28.xml"/>
  <Override ContentType="application/vnd.openxmlformats-officedocument.presentationml.slideLayout+xml" PartName="/ppt/slideLayouts/slideLayout7.xml"/>
  <Default ContentType="image/png" Extension="png"/>
  <Override ContentType="application/vnd.openxmlformats-officedocument.presentationml.slide+xml" PartName="/ppt/slides/slide3.xml"/>
  <Override ContentType="application/vnd.openxmlformats-officedocument.presentationml.slide+xml" PartName="/ppt/slides/slide17.xml"/>
  <Override ContentType="application/vnd.openxmlformats-officedocument.presentationml.slide+xml" PartName="/ppt/slides/slide26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5.xml"/>
  <Override ContentType="application/vnd.openxmlformats-officedocument.theme+xml" PartName="/ppt/theme/theme2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31"/>
  </p:notesMasterIdLst>
  <p:sldIdLst>
    <p:sldId id="263" r:id="rId2"/>
    <p:sldId id="258" r:id="rId3"/>
    <p:sldId id="257" r:id="rId4"/>
    <p:sldId id="277" r:id="rId5"/>
    <p:sldId id="286" r:id="rId6"/>
    <p:sldId id="283" r:id="rId7"/>
    <p:sldId id="305" r:id="rId8"/>
    <p:sldId id="307" r:id="rId9"/>
    <p:sldId id="311" r:id="rId10"/>
    <p:sldId id="291" r:id="rId11"/>
    <p:sldId id="300" r:id="rId12"/>
    <p:sldId id="292" r:id="rId13"/>
    <p:sldId id="268" r:id="rId14"/>
    <p:sldId id="267" r:id="rId15"/>
    <p:sldId id="294" r:id="rId16"/>
    <p:sldId id="280" r:id="rId17"/>
    <p:sldId id="295" r:id="rId18"/>
    <p:sldId id="301" r:id="rId19"/>
    <p:sldId id="281" r:id="rId20"/>
    <p:sldId id="273" r:id="rId21"/>
    <p:sldId id="270" r:id="rId22"/>
    <p:sldId id="272" r:id="rId23"/>
    <p:sldId id="278" r:id="rId24"/>
    <p:sldId id="265" r:id="rId25"/>
    <p:sldId id="264" r:id="rId26"/>
    <p:sldId id="293" r:id="rId27"/>
    <p:sldId id="299" r:id="rId28"/>
    <p:sldId id="284" r:id="rId29"/>
    <p:sldId id="296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2B3A"/>
    <a:srgbClr val="F73354"/>
    <a:srgbClr val="0000CC"/>
    <a:srgbClr val="A50021"/>
    <a:srgbClr val="0000FF"/>
    <a:srgbClr val="683FEB"/>
    <a:srgbClr val="FFFF00"/>
    <a:srgbClr val="6B6A6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282" y="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2B5219-2704-470A-B284-D5285C1567AC}" type="datetimeFigureOut">
              <a:rPr lang="ru-RU" smtClean="0"/>
              <a:pPr/>
              <a:t>28.04.2012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0E007-8CF3-4D1D-AFB6-0D8EE09698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28.04.2012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28.04.2012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school.xvatit.com/index.php?title=%D0%A4%D0%B0%D0%B9%D0%BB:Dtyjdtyjdtnhjy.jpg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.xvatit.com/index.php?title=%D0%A4%D0%B0%D0%B9%D0%BB:Thrthrth.jpg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ru.wikipedia.org/wiki/%D0%A4%D0%B0%D0%B9%D0%BB:Lawrence_Alma-Tadema_Egyptian_Chess_Players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school.xvatit.com/index.php?title=%D0%A4%D0%B0%D0%B9%D0%BB:T89lo8dtyktyl.jpg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school.xvatit.com/index.php?title=%D0%A4%D0%B0%D0%B9%D0%BB:Dtyrths45jdtyj.jpg" TargetMode="Externa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ru.wikipedia.org/wiki/%D0%A4%D0%B0%D0%B9%D0%BB:Piramida_Cheopsa.jpg" TargetMode="Externa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school.xvatit.com/index.php?title=%D0%A4%D0%B0%D0%B9%D0%BB:Jdtkd67kl.jpg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hyperlink" Target="http://school.xvatit.com/index.php?title=%D0%A4%D0%B0%D0%B9%D0%BB:Cg,kfi;g.jpg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hyperlink" Target="http://school.xvatit.com/index.php?title=%D0%A4%D0%B0%D0%B9%D0%BB:Xfnmjrtyk.jpg" TargetMode="Externa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http://school.xvatit.com/index.php?title=%D0%A4%D0%B0%D0%B9%D0%BB:J6jk76ij.jpg" TargetMode="Externa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hyperlink" Target="http://school.xvatit.com/index.php?title=%D0%A4%D0%B0%D0%B9%D0%BB:Tutanhamon.jpg" TargetMode="Externa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tyjdtyjdtnhjy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644098" cy="7286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428596" y="0"/>
            <a:ext cx="860254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b="1" i="1" dirty="0" smtClean="0">
                <a:solidFill>
                  <a:srgbClr val="FF0000"/>
                </a:solidFill>
                <a:latin typeface="Bookman Old Style" pitchFamily="18" charset="0"/>
              </a:rPr>
              <a:t>Тема урока</a:t>
            </a:r>
            <a:endParaRPr lang="ru-RU" sz="8000" b="1" i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2420886"/>
            <a:ext cx="763284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6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ДРЕВНИЙ </a:t>
            </a:r>
            <a:r>
              <a:rPr lang="ru-RU" sz="96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ЕГИПЕТ</a:t>
            </a:r>
          </a:p>
          <a:p>
            <a:pPr algn="ctr"/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Подготовила учитель истории КОШ № 26 </a:t>
            </a:r>
          </a:p>
          <a:p>
            <a:pPr algn="ctr"/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САЛТАНОВСКАЯ СВЕТЛАНА ВЛАДИМИРОВНА</a:t>
            </a:r>
          </a:p>
          <a:p>
            <a:pPr algn="ctr"/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2011г.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/>
            <a:r>
              <a:rPr lang="ru-RU" sz="7200" b="1" dirty="0" smtClean="0">
                <a:solidFill>
                  <a:schemeClr val="tx1"/>
                </a:solidFill>
                <a:latin typeface="Bookman Old Style" pitchFamily="18" charset="0"/>
              </a:rPr>
              <a:t>Население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488" y="2000240"/>
            <a:ext cx="5929354" cy="415498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ru-RU" sz="2400" b="1" dirty="0" smtClean="0">
                <a:latin typeface="Bookman Old Style" pitchFamily="18" charset="0"/>
              </a:rPr>
              <a:t>Люди пришли в долину Нила в </a:t>
            </a:r>
            <a:r>
              <a:rPr lang="en-US" sz="2400" b="1" dirty="0" smtClean="0">
                <a:latin typeface="Bookman Old Style" pitchFamily="18" charset="0"/>
              </a:rPr>
              <a:t>V </a:t>
            </a:r>
            <a:r>
              <a:rPr lang="ru-RU" sz="2400" b="1" dirty="0" smtClean="0">
                <a:latin typeface="Bookman Old Style" pitchFamily="18" charset="0"/>
              </a:rPr>
              <a:t>тыс. до н. э. — во времена неолита. Они охотились, рыбачили, выращивали пшеницу, ячмень, лён, разводили свиней, быков, овец. Поначалу люди селились на окраинных землях долины: их пугали наводнения. Со временем они начали селиться ближе к Нилу. </a:t>
            </a:r>
          </a:p>
          <a:p>
            <a:pPr algn="r"/>
            <a:r>
              <a:rPr lang="ru-RU" sz="2400" b="1" u="sng" dirty="0" smtClean="0">
                <a:solidFill>
                  <a:srgbClr val="C00000"/>
                </a:solidFill>
                <a:latin typeface="Bookman Old Style" pitchFamily="18" charset="0"/>
              </a:rPr>
              <a:t>Какими были египтяне</a:t>
            </a:r>
            <a:r>
              <a:rPr lang="ru-RU" sz="2000" b="1" u="sng" dirty="0" smtClean="0">
                <a:solidFill>
                  <a:srgbClr val="C00000"/>
                </a:solidFill>
                <a:latin typeface="Bookman Old Style" pitchFamily="18" charset="0"/>
              </a:rPr>
              <a:t>?</a:t>
            </a:r>
            <a:endParaRPr lang="ru-RU" sz="2000" u="sng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http://www.moda-history.ru/files/egypt_costume/101108/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928802"/>
            <a:ext cx="1857388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Thrthrth.jp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86710" y="285728"/>
            <a:ext cx="873662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акую одежду носили в Древнем Египте?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642918"/>
            <a:ext cx="385765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Какую одежду носили в Древнем Египте?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3571876"/>
            <a:ext cx="385765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Какую одежду носили в Древнем Египте?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3571876"/>
            <a:ext cx="392909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9/90/Lawrence_Alma-Tadema_Egyptian_Chess_Players.jpg/200px-Lawrence_Alma-Tadema_Egyptian_Chess_Players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500438"/>
            <a:ext cx="3357586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4071934" y="1071546"/>
            <a:ext cx="4857784" cy="517064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dirty="0" smtClean="0">
                <a:latin typeface="Bookman Old Style" pitchFamily="18" charset="0"/>
              </a:rPr>
              <a:t>средний рост, крепкое телосложение, чёрные прямые волосы — такими предстают перед нами древние жители Египта. Иногда они брили головы и надевали парик; мужчины носили короткие юбки, женщины — длинную одежду.</a:t>
            </a:r>
          </a:p>
          <a:p>
            <a:r>
              <a:rPr lang="ru-RU" sz="2400" dirty="0" smtClean="0">
                <a:latin typeface="Bookman Old Style" pitchFamily="18" charset="0"/>
              </a:rPr>
              <a:t>Ходили  босиком или в сандалиях из кожи животных или стеблей папируса </a:t>
            </a:r>
            <a:r>
              <a:rPr lang="ru-RU" dirty="0" smtClean="0">
                <a:latin typeface="Bookman Old Style" pitchFamily="18" charset="0"/>
              </a:rPr>
              <a:t/>
            </a:r>
            <a:br>
              <a:rPr lang="ru-RU" dirty="0" smtClean="0">
                <a:latin typeface="Bookman Old Style" pitchFamily="18" charset="0"/>
              </a:rPr>
            </a:br>
            <a:endParaRPr lang="ru-RU" dirty="0">
              <a:latin typeface="Bookman Old Style" pitchFamily="18" charset="0"/>
            </a:endParaRPr>
          </a:p>
        </p:txBody>
      </p:sp>
      <p:pic>
        <p:nvPicPr>
          <p:cNvPr id="4" name="Рисунок 3" descr="Женщины Египта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000108"/>
            <a:ext cx="3286148" cy="2286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428736"/>
            <a:ext cx="8215370" cy="452431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latin typeface="Bookman Old Style" pitchFamily="18" charset="0"/>
              </a:rPr>
              <a:t>В первой половине IV тысячелетия до н.э. в древнем Египте создается бассейновая система орошения, что стала основой ирригационного хозяйства страны на много тысячелетий, вплоть до первой половины нашего века. </a:t>
            </a:r>
            <a:endParaRPr lang="ru-RU" sz="3600" b="1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T89lo8dtyktyl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305800" cy="121444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Bookman Old Style" pitchFamily="18" charset="0"/>
              </a:rPr>
              <a:t>Оросительная система давних египтян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642910" y="857232"/>
            <a:ext cx="8072494" cy="5632311"/>
          </a:xfrm>
          <a:prstGeom prst="rect">
            <a:avLst/>
          </a:prstGeom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Ирригация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Египтяне уделяли большое внимание проведению ирригационных работ, благодаря чему система орошения достигла в Египте высокого развития.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Долина Нила 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была покрыта каналами, 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плотинами и дамбами.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ru-RU" sz="2400" b="1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Они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сумели освоить даже высокие поля —те земли нильской долины, куда вода не поднималась при разливе реки.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Они придумали простые устройства, позволявшие поднимать воду выше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уровня реки.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effectLst/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4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/>
            <a:r>
              <a:rPr lang="ru-RU" sz="5400" b="1" dirty="0" smtClean="0">
                <a:latin typeface="Bookman Old Style" pitchFamily="18" charset="0"/>
              </a:rPr>
              <a:t>Объединение Египта</a:t>
            </a:r>
            <a:endParaRPr lang="ru-RU" sz="5400" b="1" dirty="0">
              <a:latin typeface="Bookman Old Style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2000240"/>
            <a:ext cx="8501122" cy="421484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1002">
            <a:schemeClr val="dk2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b="1" i="1" dirty="0" smtClean="0">
                <a:latin typeface="Bookman Old Style" pitchFamily="18" charset="0"/>
              </a:rPr>
              <a:t>С появлением неравенства население в Египте разделилось на классы. Рабовладельцы эксплуатировали крестьян и рабов. В Египте государство образовалось особым путем. Жители каждого большого селения, общины строили оросительную систему, состоящую из каналов и плотин. Такое селение становилось центром небольшой области, которую называют по-гречески </a:t>
            </a:r>
            <a:r>
              <a:rPr lang="ru-RU" sz="2400" b="1" u="sng" dirty="0" smtClean="0">
                <a:solidFill>
                  <a:schemeClr val="bg2">
                    <a:lumMod val="75000"/>
                  </a:schemeClr>
                </a:solidFill>
                <a:latin typeface="Bookman Old Style" pitchFamily="18" charset="0"/>
              </a:rPr>
              <a:t>ном </a:t>
            </a:r>
            <a:r>
              <a:rPr lang="ru-RU" sz="2400" b="1" i="1" dirty="0" smtClean="0">
                <a:latin typeface="Bookman Old Style" pitchFamily="18" charset="0"/>
              </a:rPr>
              <a:t>(в Египте было 42 нома). Во главе каждого нома стоял правитель </a:t>
            </a:r>
            <a:r>
              <a:rPr lang="ru-RU" sz="2400" b="1" dirty="0" smtClean="0">
                <a:latin typeface="Bookman Old Style" pitchFamily="18" charset="0"/>
              </a:rPr>
              <a:t>— </a:t>
            </a:r>
            <a:r>
              <a:rPr lang="ru-RU" sz="2400" b="1" u="sng" dirty="0" smtClean="0">
                <a:solidFill>
                  <a:schemeClr val="bg2">
                    <a:lumMod val="75000"/>
                  </a:schemeClr>
                </a:solidFill>
                <a:latin typeface="Bookman Old Style" pitchFamily="18" charset="0"/>
              </a:rPr>
              <a:t>номарх. </a:t>
            </a:r>
            <a:endParaRPr lang="ru-RU" sz="2400" b="1" u="sng" dirty="0">
              <a:solidFill>
                <a:schemeClr val="bg2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Карта древнего Египт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57166"/>
            <a:ext cx="5214974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5786446" y="357167"/>
            <a:ext cx="3000396" cy="610936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300" u="sng" dirty="0" smtClean="0">
                <a:latin typeface="Bookman Old Style" pitchFamily="18" charset="0"/>
              </a:rPr>
              <a:t>В конце </a:t>
            </a:r>
            <a:r>
              <a:rPr lang="en-US" sz="2300" u="sng" dirty="0" smtClean="0">
                <a:latin typeface="Bookman Old Style" pitchFamily="18" charset="0"/>
              </a:rPr>
              <a:t>IV </a:t>
            </a:r>
            <a:r>
              <a:rPr lang="ru-RU" sz="2300" u="sng" dirty="0" smtClean="0">
                <a:latin typeface="Bookman Old Style" pitchFamily="18" charset="0"/>
              </a:rPr>
              <a:t>тыс. до н. э. образовались два сильных царства: </a:t>
            </a:r>
            <a:r>
              <a:rPr lang="ru-RU" sz="2300" b="1" u="sng" dirty="0" smtClean="0">
                <a:latin typeface="Bookman Old Style" pitchFamily="18" charset="0"/>
              </a:rPr>
              <a:t>Южный (Верхний) и Северный (в Дельте) Египет.</a:t>
            </a:r>
          </a:p>
          <a:p>
            <a:r>
              <a:rPr lang="ru-RU" sz="2300" b="1" u="sng" dirty="0" smtClean="0">
                <a:latin typeface="Bookman Old Style" pitchFamily="18" charset="0"/>
              </a:rPr>
              <a:t> Около 3100 г. до н. э. </a:t>
            </a:r>
            <a:r>
              <a:rPr lang="ru-RU" sz="2300" dirty="0" smtClean="0">
                <a:latin typeface="Bookman Old Style" pitchFamily="18" charset="0"/>
              </a:rPr>
              <a:t>царь Южного Египта Мина захватил Северный Египет (Нижнее царство) и создал могущественное единое государство</a:t>
            </a:r>
            <a:endParaRPr lang="ru-RU" sz="230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1500174"/>
            <a:ext cx="7858180" cy="4401205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r>
              <a:rPr lang="ru-RU" sz="2800" b="1" dirty="0" smtClean="0">
                <a:latin typeface="Bookman Old Style" pitchFamily="18" charset="0"/>
              </a:rPr>
              <a:t>Символом царского достоинства был </a:t>
            </a:r>
            <a:r>
              <a:rPr lang="ru-RU" sz="2800" b="1" dirty="0" err="1" smtClean="0">
                <a:latin typeface="Bookman Old Style" pitchFamily="18" charset="0"/>
              </a:rPr>
              <a:t>урей</a:t>
            </a:r>
            <a:r>
              <a:rPr lang="ru-RU" sz="2800" b="1" dirty="0" smtClean="0">
                <a:latin typeface="Bookman Old Style" pitchFamily="18" charset="0"/>
              </a:rPr>
              <a:t> - головной убор, сделанный из золота и цветной эмали, представлявший собой свернувшуюся змею с головой коршуна и красовавшийся над царским лбом. </a:t>
            </a:r>
            <a:r>
              <a:rPr lang="ru-RU" sz="2800" b="1" u="sng" dirty="0" smtClean="0">
                <a:solidFill>
                  <a:schemeClr val="bg2">
                    <a:lumMod val="50000"/>
                  </a:schemeClr>
                </a:solidFill>
                <a:latin typeface="Bookman Old Style" pitchFamily="18" charset="0"/>
              </a:rPr>
              <a:t>На голове царя корона красная - Нижнего Египта и белая - Верхнего; после объединения Египта эти короны образовали одну сложную. </a:t>
            </a:r>
            <a:endParaRPr lang="ru-RU" sz="2800" b="1" u="sng" dirty="0">
              <a:solidFill>
                <a:schemeClr val="bg2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2000240"/>
            <a:ext cx="6691330" cy="3429024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pPr algn="ctr"/>
            <a:r>
              <a:rPr lang="ru-RU" sz="7200" b="1" dirty="0" smtClean="0">
                <a:latin typeface="Bookman Old Style" pitchFamily="18" charset="0"/>
              </a:rPr>
              <a:t>Власть и культ фараона</a:t>
            </a:r>
            <a:endParaRPr lang="ru-RU" sz="7200" b="1" dirty="0">
              <a:latin typeface="Bookman Old Style" pitchFamily="18" charset="0"/>
            </a:endParaRPr>
          </a:p>
        </p:txBody>
      </p:sp>
      <p:pic>
        <p:nvPicPr>
          <p:cNvPr id="4" name="Содержимое 4" descr="http://egypt.bn.by/images/pharaoh.gif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14290"/>
            <a:ext cx="2071702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704088"/>
            <a:ext cx="6905644" cy="1143000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Цели урока: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2571744"/>
            <a:ext cx="8358246" cy="3170099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/>
            <a:r>
              <a:rPr lang="ru-RU" sz="4000" b="1" i="1" dirty="0" smtClean="0">
                <a:solidFill>
                  <a:schemeClr val="bg1"/>
                </a:solidFill>
                <a:latin typeface="Bookman Old Style" pitchFamily="18" charset="0"/>
              </a:rPr>
              <a:t>Ознакомится с зарождением  Египетского государства, их жизнью, занятием, культурою, верованиями. </a:t>
            </a:r>
          </a:p>
        </p:txBody>
      </p:sp>
      <p:pic>
        <p:nvPicPr>
          <p:cNvPr id="4" name="Рисунок 3" descr="Dtyrths45jdtyj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857356" cy="2571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upload.wikimedia.org/wikipedia/commons/thumb/2/2b/Piramida_Cheopsa.jpg/300px-Piramida_Cheopsa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0104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Bookman Old Style" pitchFamily="18" charset="0"/>
              </a:rPr>
              <a:t>Строительство пирамид в Древнем Египте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4" descr="Jdtkd67kl.jpg">
            <a:hlinkClick r:id="rId2"/>
          </p:cNvPr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5" descr="Cg,kfi;g.jpg">
            <a:hlinkClick r:id="rId2"/>
          </p:cNvPr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Пользователь\Рабочий стол\7 чудес мира\Пирамида Хеопса\piramida_heops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71536" y="-785842"/>
            <a:ext cx="10001320" cy="854758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04088"/>
            <a:ext cx="3500462" cy="65321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F73354"/>
                </a:solidFill>
                <a:latin typeface="Bookman Old Style" pitchFamily="18" charset="0"/>
              </a:rPr>
              <a:t>Пирамида Хеопса</a:t>
            </a:r>
            <a:endParaRPr lang="ru-RU" sz="4000" b="1" dirty="0">
              <a:solidFill>
                <a:srgbClr val="F73354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Xfnmjrtyk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Пирамида Джосера в Саккаре</a:t>
            </a:r>
            <a:endParaRPr lang="ru-RU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J6jk76ij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08183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Bookman Old Style" pitchFamily="18" charset="0"/>
              </a:rPr>
              <a:t>Внутреннее строение пирамиды</a:t>
            </a:r>
            <a:endParaRPr lang="ru-RU" sz="32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/>
            <a:r>
              <a:rPr lang="ru-RU" sz="4000" b="1" dirty="0" smtClean="0">
                <a:solidFill>
                  <a:srgbClr val="FD2B3A"/>
                </a:solidFill>
                <a:latin typeface="Bookman Old Style" pitchFamily="18" charset="0"/>
              </a:rPr>
              <a:t>Дорога, ведущая в Долину Царей</a:t>
            </a:r>
            <a:endParaRPr lang="ru-RU" sz="4000" dirty="0">
              <a:solidFill>
                <a:srgbClr val="FD2B3A"/>
              </a:solidFill>
              <a:latin typeface="Bookman Old Style" pitchFamily="18" charset="0"/>
            </a:endParaRPr>
          </a:p>
        </p:txBody>
      </p:sp>
      <p:pic>
        <p:nvPicPr>
          <p:cNvPr id="3" name="Рисунок 2" descr="Дорога, ведущая в Долину Царей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00240"/>
            <a:ext cx="9144000" cy="485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fontScale="77500" lnSpcReduction="20000"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b="1" dirty="0" smtClean="0"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История открытия гробницы Тутанхамона —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b="1" dirty="0" smtClean="0"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это чудо, сказка, ожившая легенда.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b="1" dirty="0" smtClean="0"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День, когда отворились двери усыпальницы, —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b="1" dirty="0" smtClean="0"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великий день не только для египтологов и людей науки.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b="1" dirty="0" smtClean="0"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Это откровение для всего человечества,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b="1" dirty="0" smtClean="0"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связанное с возвращением Египта из забвения.</a:t>
            </a:r>
            <a:endParaRPr lang="ru-RU" sz="2800" b="1" dirty="0" smtClean="0">
              <a:latin typeface="Bookman Old Style" pitchFamily="18" charset="0"/>
            </a:endParaRPr>
          </a:p>
          <a:p>
            <a:endParaRPr lang="ru-RU" dirty="0"/>
          </a:p>
        </p:txBody>
      </p:sp>
      <p:pic>
        <p:nvPicPr>
          <p:cNvPr id="5" name="Содержимое 4" descr="Tutanhamon.jpg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000108"/>
            <a:ext cx="3643338" cy="564360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b="1" dirty="0" smtClean="0">
                <a:solidFill>
                  <a:srgbClr val="FFFF00"/>
                </a:solidFill>
                <a:latin typeface="Bookman Old Style" pitchFamily="18" charset="0"/>
              </a:rPr>
              <a:t>Погребальные обряды Египта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28670"/>
            <a:ext cx="4281518" cy="5500726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fontScale="85000" lnSpcReduction="20000"/>
          </a:bodyPr>
          <a:lstStyle/>
          <a:p>
            <a:pPr algn="ctr" eaLnBrk="0" hangingPunct="0">
              <a:buFont typeface="Monotype Sorts" pitchFamily="2" charset="2"/>
              <a:buNone/>
            </a:pP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</a:rPr>
              <a:t>Тело умершего бальзамировали-натирали специальными мазями</a:t>
            </a:r>
          </a:p>
          <a:p>
            <a:pPr algn="ctr" eaLnBrk="0" hangingPunct="0">
              <a:buFont typeface="Monotype Sorts" pitchFamily="2" charset="2"/>
              <a:buNone/>
            </a:pP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</a:rPr>
              <a:t>Затем мумию заворачивали в несколько слоев ткани и помещали в специальные ящики-саркофаги</a:t>
            </a:r>
          </a:p>
          <a:p>
            <a:pPr algn="ctr" eaLnBrk="0" hangingPunct="0">
              <a:buFont typeface="Monotype Sorts" pitchFamily="2" charset="2"/>
              <a:buNone/>
            </a:pP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</a:rPr>
              <a:t>Чем знатнее был умерший тем больше было саркофагов, вставляемых друг в друга</a:t>
            </a:r>
          </a:p>
          <a:p>
            <a:pPr algn="ctr" eaLnBrk="0" hangingPunct="0">
              <a:buFont typeface="Monotype Sorts" pitchFamily="2" charset="2"/>
              <a:buNone/>
            </a:pP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</a:rPr>
              <a:t>Мумия фараона Тутанхамона помещалась в 9 саркофагов</a:t>
            </a:r>
          </a:p>
          <a:p>
            <a:pPr algn="ctr" eaLnBrk="0" hangingPunct="0">
              <a:buFont typeface="Monotype Sorts" pitchFamily="2" charset="2"/>
              <a:buNone/>
            </a:pP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</a:rPr>
              <a:t>Верхним саркофагам придавались черты умершего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</a:endParaRPr>
          </a:p>
        </p:txBody>
      </p:sp>
      <p:pic>
        <p:nvPicPr>
          <p:cNvPr id="7" name="Picture 7" descr="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lum bright="6000" contrast="18000"/>
          </a:blip>
          <a:srcRect/>
          <a:stretch>
            <a:fillRect/>
          </a:stretch>
        </p:blipFill>
        <p:spPr bwMode="auto">
          <a:xfrm>
            <a:off x="428596" y="1000108"/>
            <a:ext cx="3929090" cy="5429288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305800" cy="1143008"/>
          </a:xfrm>
          <a:ln/>
        </p:spPr>
        <p:style>
          <a:lnRef idx="2">
            <a:schemeClr val="accent6">
              <a:shade val="50000"/>
            </a:schemeClr>
          </a:lnRef>
          <a:fillRef idx="1002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Bookman Old Style" pitchFamily="18" charset="0"/>
              </a:rPr>
              <a:t>Закрепление и подведение итогов урока</a:t>
            </a:r>
            <a:endParaRPr lang="ru-RU" sz="40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500034" y="1643050"/>
            <a:ext cx="8215370" cy="4370427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002">
            <a:schemeClr val="lt1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1. </a:t>
            </a:r>
            <a: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и когда возникло Египетское государство?</a:t>
            </a:r>
            <a:b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Главная река Египта? </a:t>
            </a:r>
            <a:b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Какие пустыни  окружают  Древний Египет?</a:t>
            </a:r>
            <a:b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Какими морями омывается территория Древнего Египта?</a:t>
            </a:r>
            <a:b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Как называлась первая столица Египетского царства?</a:t>
            </a:r>
            <a:b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Покажите территорию Нижнего Египта, Верхнего Египта</a:t>
            </a:r>
            <a:b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 Назовите и покажите вторую столицу Египта?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8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" dur="2000"/>
                                        <p:tgtEl>
                                          <p:spTgt spid="48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48129" grpId="0" animBg="1"/>
      <p:bldP spid="4812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freezing" dir="t">
              <a:rot lat="0" lon="0" rev="5640000"/>
            </a:lightRig>
          </a:scene3d>
          <a:sp3d>
            <a:bevelT prst="relaxedInset"/>
          </a:sp3d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r>
              <a:rPr lang="ru-RU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 УРОКА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2214554"/>
            <a:ext cx="8429684" cy="378565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4000" b="1" i="1" dirty="0" smtClean="0">
                <a:solidFill>
                  <a:schemeClr val="bg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Природно-географические условия Египта. Нил.</a:t>
            </a:r>
            <a:endParaRPr lang="ru-RU" sz="4000" b="1" i="1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4000" b="1" i="1" dirty="0" smtClean="0">
                <a:solidFill>
                  <a:schemeClr val="bg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Население. Объединение Египта.</a:t>
            </a:r>
            <a:endParaRPr lang="ru-RU" sz="4000" b="1" i="1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4000" b="1" i="1" dirty="0" smtClean="0">
                <a:solidFill>
                  <a:schemeClr val="bg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Власть и культ  фараона. </a:t>
            </a:r>
            <a:endParaRPr lang="ru-RU" sz="4000" b="1" i="1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4000" b="1" i="1" dirty="0" smtClean="0">
                <a:solidFill>
                  <a:schemeClr val="bg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Строительство пирамид.</a:t>
            </a:r>
            <a:endParaRPr lang="ru-RU" sz="4000" b="1" i="1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</p:txBody>
      </p:sp>
      <p:pic>
        <p:nvPicPr>
          <p:cNvPr id="5" name="Рисунок 4" descr="http://egypt.bn.by/images/logo_2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4" y="571480"/>
            <a:ext cx="200026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347046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Bookman Old Style" pitchFamily="18" charset="0"/>
              </a:rPr>
              <a:t>Природно-географические условия</a:t>
            </a:r>
            <a:endParaRPr lang="ru-RU" b="1" dirty="0">
              <a:latin typeface="Bookman Old Style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северо-востоке Африки протекает одна из величайших рек мира — Нил. Нил берет начало в самом сердце Африки: там рождаются два его истока — Белый и Голубой Нил. Первому даёт жизнь озеро Виктория, а второй исток начинается в горах Эфиопии. Слившись воедино, Белый и Голубой Нил образуют единую реку — Нил, многоводный и могучий.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 descr=" Фото 22. Нил – священная река древнего египта. 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750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785786" y="714357"/>
            <a:ext cx="7929618" cy="1200329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Bookman Old Style" pitchFamily="18" charset="0"/>
                <a:ea typeface="Calibri" pitchFamily="34" charset="0"/>
                <a:cs typeface="Arial" pitchFamily="34" charset="0"/>
              </a:rPr>
              <a:t>НИЛ– священная река древнего Египта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00430" y="4143380"/>
            <a:ext cx="5286412" cy="2308324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Bookman Old Style" pitchFamily="18" charset="0"/>
              </a:rPr>
              <a:t>Природные условия нильской долины тяжелы не только для возникновения земледелия, но и для жизни человека вообще. Зной, палящие ветры, веющие с запада, из пустыни Сахары, отсутствие влаги — вот что встретило людей, когда они ступили на неплодородную землю этого края. </a:t>
            </a:r>
            <a:endParaRPr lang="ru-RU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pic>
        <p:nvPicPr>
          <p:cNvPr id="5" name="Рисунок 4" descr="Строительство лодок. Рельеф из гробницы в Саккаре. Египет. V династия.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3643314"/>
            <a:ext cx="237891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ревний Египет\Карта Египт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429124" cy="6858000"/>
          </a:xfrm>
          <a:prstGeom prst="rect">
            <a:avLst/>
          </a:prstGeom>
          <a:noFill/>
        </p:spPr>
      </p:pic>
      <p:pic>
        <p:nvPicPr>
          <p:cNvPr id="3" name="Рисунок 2" descr=" Фото 18. Столицы древнего египта. 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0"/>
            <a:ext cx="471487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305800" cy="1143008"/>
          </a:xfrm>
        </p:spPr>
        <p:style>
          <a:lnRef idx="1">
            <a:schemeClr val="accent1"/>
          </a:lnRef>
          <a:fillRef idx="1002">
            <a:schemeClr val="dk2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Bookman Old Style" pitchFamily="18" charset="0"/>
              </a:rPr>
              <a:t/>
            </a:r>
            <a:br>
              <a:rPr lang="ru-RU" sz="2800" b="1" dirty="0" smtClean="0">
                <a:latin typeface="Bookman Old Style" pitchFamily="18" charset="0"/>
              </a:rPr>
            </a:br>
            <a:r>
              <a:rPr lang="ru-RU" sz="2800" b="1" dirty="0" smtClean="0">
                <a:latin typeface="Bookman Old Style" pitchFamily="18" charset="0"/>
              </a:rPr>
              <a:t/>
            </a:r>
            <a:br>
              <a:rPr lang="ru-RU" sz="2800" b="1" dirty="0" smtClean="0">
                <a:latin typeface="Bookman Old Style" pitchFamily="18" charset="0"/>
              </a:rPr>
            </a:br>
            <a:r>
              <a:rPr lang="ru-RU" sz="2800" b="1" dirty="0" smtClean="0">
                <a:latin typeface="Bookman Old Style" pitchFamily="18" charset="0"/>
              </a:rPr>
              <a:t/>
            </a:r>
            <a:br>
              <a:rPr lang="ru-RU" sz="2800" b="1" dirty="0" smtClean="0">
                <a:latin typeface="Bookman Old Style" pitchFamily="18" charset="0"/>
              </a:rPr>
            </a:br>
            <a:r>
              <a:rPr lang="ru-RU" sz="2800" b="1" dirty="0" smtClean="0">
                <a:latin typeface="Bookman Old Style" pitchFamily="18" charset="0"/>
              </a:rPr>
              <a:t/>
            </a:r>
            <a:br>
              <a:rPr lang="ru-RU" sz="2800" b="1" dirty="0" smtClean="0">
                <a:latin typeface="Bookman Old Style" pitchFamily="18" charset="0"/>
              </a:rPr>
            </a:br>
            <a:r>
              <a:rPr lang="ru-RU" sz="2800" b="1" dirty="0" smtClean="0">
                <a:latin typeface="Bookman Old Style" pitchFamily="18" charset="0"/>
              </a:rPr>
              <a:t/>
            </a:r>
            <a:br>
              <a:rPr lang="ru-RU" sz="2800" b="1" dirty="0" smtClean="0">
                <a:latin typeface="Bookman Old Style" pitchFamily="18" charset="0"/>
              </a:rPr>
            </a:br>
            <a:r>
              <a:rPr lang="ru-RU" sz="2800" b="1" dirty="0" smtClean="0">
                <a:latin typeface="Bookman Old Style" pitchFamily="18" charset="0"/>
              </a:rPr>
              <a:t/>
            </a:r>
            <a:br>
              <a:rPr lang="ru-RU" sz="2800" b="1" dirty="0" smtClean="0">
                <a:latin typeface="Bookman Old Style" pitchFamily="18" charset="0"/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5400" b="1" dirty="0" smtClean="0">
                <a:latin typeface="Bookman Old Style" pitchFamily="18" charset="0"/>
              </a:rPr>
              <a:t> </a:t>
            </a:r>
            <a:r>
              <a:rPr lang="ru-RU" sz="4400" b="1" dirty="0" smtClean="0">
                <a:solidFill>
                  <a:schemeClr val="tx1"/>
                </a:solidFill>
                <a:latin typeface="Bookman Old Style" pitchFamily="18" charset="0"/>
              </a:rPr>
              <a:t>История Древнего Египта  делится на периоды: 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28662" y="1928803"/>
            <a:ext cx="7715304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000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Додинастический период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000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(до 3000 г. до н.э.). </a:t>
            </a:r>
            <a:endParaRPr lang="ru-RU" sz="2800" b="1" dirty="0" smtClean="0"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928662" y="3105835"/>
            <a:ext cx="7715304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Bookman Old Style" pitchFamily="18" charset="0"/>
              </a:rPr>
              <a:t>Древнее царство</a:t>
            </a:r>
            <a:r>
              <a:rPr lang="ru-RU" sz="2800" dirty="0" smtClean="0">
                <a:latin typeface="Bookman Old Style" pitchFamily="18" charset="0"/>
              </a:rPr>
              <a:t> </a:t>
            </a:r>
          </a:p>
          <a:p>
            <a:pPr algn="ctr"/>
            <a:r>
              <a:rPr lang="ru-RU" sz="2800" b="1" dirty="0" smtClean="0">
                <a:latin typeface="Bookman Old Style" pitchFamily="18" charset="0"/>
              </a:rPr>
              <a:t>(2900-2270 годы до н.э.)</a:t>
            </a:r>
            <a:endParaRPr lang="ru-RU" sz="2800" b="1" dirty="0">
              <a:latin typeface="Bookman Old Style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 rot="10800000" flipV="1">
            <a:off x="928662" y="4517635"/>
            <a:ext cx="7715304" cy="13849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Первый переходный период</a:t>
            </a:r>
          </a:p>
          <a:p>
            <a:pPr algn="ctr"/>
            <a:r>
              <a:rPr lang="ru-RU" sz="2800" b="1" dirty="0" smtClean="0"/>
              <a:t>(2270-2100 гг. до н.э.)</a:t>
            </a:r>
            <a:r>
              <a:rPr lang="ru-RU" sz="2800" dirty="0" smtClean="0"/>
              <a:t>, который начался после  распада "Древнего царства" </a:t>
            </a:r>
            <a:endParaRPr lang="ru-RU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9" grpId="0" animBg="1"/>
      <p:bldP spid="30" grpId="0" animBg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642910" y="928671"/>
            <a:ext cx="8001056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Bookman Old Style" pitchFamily="18" charset="0"/>
              </a:rPr>
              <a:t>Среднее царство </a:t>
            </a:r>
          </a:p>
          <a:p>
            <a:pPr algn="ctr"/>
            <a:r>
              <a:rPr lang="ru-RU" sz="2800" b="1" dirty="0" smtClean="0">
                <a:latin typeface="Bookman Old Style" pitchFamily="18" charset="0"/>
              </a:rPr>
              <a:t>(2100-1700 гг. до н.э.). </a:t>
            </a:r>
            <a:endParaRPr lang="ru-RU" sz="2800" b="1" dirty="0">
              <a:latin typeface="Bookman Old Style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42910" y="2000240"/>
            <a:ext cx="7929618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Bookman Old Style" pitchFamily="18" charset="0"/>
              </a:rPr>
              <a:t>Второй переходный период(1700-1555 гг. до н.э.),</a:t>
            </a:r>
            <a:r>
              <a:rPr lang="ru-RU" sz="2400" dirty="0" smtClean="0">
                <a:latin typeface="Bookman Old Style" pitchFamily="18" charset="0"/>
              </a:rPr>
              <a:t> который проходил под знаком господства </a:t>
            </a:r>
            <a:r>
              <a:rPr lang="ru-RU" sz="2400" dirty="0" err="1" smtClean="0">
                <a:latin typeface="Bookman Old Style" pitchFamily="18" charset="0"/>
              </a:rPr>
              <a:t>гиксов</a:t>
            </a:r>
            <a:r>
              <a:rPr lang="ru-RU" sz="2400" dirty="0" smtClean="0">
                <a:latin typeface="Bookman Old Style" pitchFamily="18" charset="0"/>
              </a:rPr>
              <a:t> ("царей-пастухов"); это время царствования XІV-XVІ династий. </a:t>
            </a:r>
            <a:endParaRPr lang="ru-RU" sz="2400" dirty="0">
              <a:latin typeface="Bookman Old Style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42910" y="3714752"/>
            <a:ext cx="7929618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latin typeface="Bookman Old Style" pitchFamily="18" charset="0"/>
              </a:rPr>
              <a:t>Новое царство (1555-1090 гг. до н.э.). </a:t>
            </a:r>
            <a:r>
              <a:rPr lang="ru-RU" sz="2400" dirty="0" smtClean="0">
                <a:latin typeface="Bookman Old Style" pitchFamily="18" charset="0"/>
              </a:rPr>
              <a:t>Эпоха царей XVІІІ-XX династий. Завоевания Тутмоса ІІІ привели к установлению связей с Передней Азией. </a:t>
            </a:r>
            <a:endParaRPr lang="ru-RU" sz="2400" dirty="0">
              <a:latin typeface="Bookman Old Style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10800000" flipV="1">
            <a:off x="642910" y="5443440"/>
            <a:ext cx="8001056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latin typeface="Bookman Old Style" pitchFamily="18" charset="0"/>
              </a:rPr>
              <a:t>Третий переходный период</a:t>
            </a:r>
            <a:r>
              <a:rPr lang="ru-RU" sz="2400" dirty="0" smtClean="0">
                <a:latin typeface="Bookman Old Style" pitchFamily="18" charset="0"/>
              </a:rPr>
              <a:t> </a:t>
            </a:r>
            <a:r>
              <a:rPr lang="ru-RU" sz="2400" b="1" dirty="0" smtClean="0">
                <a:latin typeface="Bookman Old Style" pitchFamily="18" charset="0"/>
              </a:rPr>
              <a:t>(1090-712 гг. до н.э.)</a:t>
            </a:r>
            <a:r>
              <a:rPr lang="ru-RU" sz="2400" dirty="0" smtClean="0">
                <a:latin typeface="Bookman Old Style" pitchFamily="18" charset="0"/>
              </a:rPr>
              <a:t>-период успехов и неудач, подъема и упадка.</a:t>
            </a:r>
            <a:endParaRPr lang="ru-RU" sz="240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1000108"/>
            <a:ext cx="821537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Bookman Old Style" pitchFamily="18" charset="0"/>
              </a:rPr>
              <a:t>Позднее время(712-525 гг. до н.э.), </a:t>
            </a:r>
            <a:r>
              <a:rPr lang="ru-RU" sz="2000" dirty="0" smtClean="0">
                <a:latin typeface="Bookman Old Style" pitchFamily="18" charset="0"/>
              </a:rPr>
              <a:t>которое шло далее, при XXV династии Египет был завоеван ассирийцами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2071679"/>
            <a:ext cx="8429684" cy="37856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Bookman Old Style" pitchFamily="18" charset="0"/>
              </a:rPr>
              <a:t>Далее Египет находился сначала под </a:t>
            </a:r>
            <a:r>
              <a:rPr lang="ru-RU" sz="2000" b="1" dirty="0" smtClean="0">
                <a:latin typeface="Bookman Old Style" pitchFamily="18" charset="0"/>
              </a:rPr>
              <a:t>персидским господством (525-332 гг. до н.э.).</a:t>
            </a:r>
            <a:r>
              <a:rPr lang="ru-RU" sz="2000" dirty="0" smtClean="0">
                <a:latin typeface="Bookman Old Style" pitchFamily="18" charset="0"/>
              </a:rPr>
              <a:t> Оно было утверждено при Камбизе,  Дарии І  и Ксерксе І; при Дарии ІІ оно приходит в упадок. Египетская культура в этот период жила традицией, страна становится "добычей более сильных народов". </a:t>
            </a:r>
            <a:br>
              <a:rPr lang="ru-RU" sz="2000" dirty="0" smtClean="0">
                <a:latin typeface="Bookman Old Style" pitchFamily="18" charset="0"/>
              </a:rPr>
            </a:br>
            <a:r>
              <a:rPr lang="ru-RU" sz="2000" dirty="0" smtClean="0">
                <a:latin typeface="Bookman Old Style" pitchFamily="18" charset="0"/>
              </a:rPr>
              <a:t/>
            </a:r>
            <a:br>
              <a:rPr lang="ru-RU" sz="2000" dirty="0" smtClean="0">
                <a:latin typeface="Bookman Old Style" pitchFamily="18" charset="0"/>
              </a:rPr>
            </a:br>
            <a:r>
              <a:rPr lang="ru-RU" sz="2000" dirty="0" smtClean="0">
                <a:latin typeface="Bookman Old Style" pitchFamily="18" charset="0"/>
              </a:rPr>
              <a:t>После персидского господства Египет попал под </a:t>
            </a:r>
            <a:r>
              <a:rPr lang="ru-RU" sz="2000" b="1" dirty="0" smtClean="0">
                <a:latin typeface="Bookman Old Style" pitchFamily="18" charset="0"/>
              </a:rPr>
              <a:t>греко-римское господство (332 г. до н.э.-638 г. н.э.). </a:t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dirty="0" smtClean="0">
                <a:latin typeface="Bookman Old Style" pitchFamily="18" charset="0"/>
              </a:rPr>
              <a:t/>
            </a:r>
            <a:br>
              <a:rPr lang="ru-RU" sz="2000" dirty="0" smtClean="0">
                <a:latin typeface="Bookman Old Style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Bookman Old Style" pitchFamily="18" charset="0"/>
              </a:rPr>
              <a:t>В 332 году Александр Македонский завоевал Египет и основал Александрию, которая стала центром эллинистической культуры. </a:t>
            </a:r>
            <a:endParaRPr lang="ru-RU" sz="20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1441</TotalTime>
  <Words>759</Words>
  <Application>Microsoft Office PowerPoint</Application>
  <PresentationFormat>Экран (4:3)</PresentationFormat>
  <Paragraphs>67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Поток</vt:lpstr>
      <vt:lpstr>Слайд 1</vt:lpstr>
      <vt:lpstr>Цели урока:</vt:lpstr>
      <vt:lpstr>ПЛАН УРОКА</vt:lpstr>
      <vt:lpstr>Природно-географические условия</vt:lpstr>
      <vt:lpstr>Слайд 5</vt:lpstr>
      <vt:lpstr>Слайд 6</vt:lpstr>
      <vt:lpstr>        История Древнего Египта  делится на периоды: </vt:lpstr>
      <vt:lpstr>Слайд 8</vt:lpstr>
      <vt:lpstr>Слайд 9</vt:lpstr>
      <vt:lpstr>Население</vt:lpstr>
      <vt:lpstr>Слайд 11</vt:lpstr>
      <vt:lpstr>Слайд 12</vt:lpstr>
      <vt:lpstr>Слайд 13</vt:lpstr>
      <vt:lpstr>Оросительная система давних египтян</vt:lpstr>
      <vt:lpstr>Слайд 15</vt:lpstr>
      <vt:lpstr>Объединение Египта</vt:lpstr>
      <vt:lpstr>Слайд 17</vt:lpstr>
      <vt:lpstr>Слайд 18</vt:lpstr>
      <vt:lpstr>Власть и культ фараона</vt:lpstr>
      <vt:lpstr>Строительство пирамид в Древнем Египте</vt:lpstr>
      <vt:lpstr>Слайд 21</vt:lpstr>
      <vt:lpstr>Слайд 22</vt:lpstr>
      <vt:lpstr>Пирамида Хеопса</vt:lpstr>
      <vt:lpstr>Пирамида Джосера в Саккаре</vt:lpstr>
      <vt:lpstr>Внутреннее строение пирамиды</vt:lpstr>
      <vt:lpstr>Дорога, ведущая в Долину Царей</vt:lpstr>
      <vt:lpstr>Погребальные обряды Египта</vt:lpstr>
      <vt:lpstr>Слайд 28</vt:lpstr>
      <vt:lpstr>Закрепление и подведение итогов урока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Музей бойової слави  « Пам’ять»  </dc:title>
  <dc:creator>Света</dc:creator>
  <cp:lastModifiedBy>мой</cp:lastModifiedBy>
  <cp:revision>80</cp:revision>
  <dcterms:created xsi:type="dcterms:W3CDTF">2010-03-25T19:09:31Z</dcterms:created>
  <dcterms:modified xsi:type="dcterms:W3CDTF">2012-04-28T12:48:26Z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1046149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D5.0.3</vt:lpwstr>
  </property>
</Properties>
</file>