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6" r:id="rId4"/>
    <p:sldId id="258" r:id="rId5"/>
    <p:sldId id="259" r:id="rId6"/>
    <p:sldId id="262" r:id="rId7"/>
    <p:sldId id="271" r:id="rId8"/>
    <p:sldId id="268" r:id="rId9"/>
    <p:sldId id="287" r:id="rId10"/>
    <p:sldId id="288" r:id="rId11"/>
    <p:sldId id="270" r:id="rId12"/>
    <p:sldId id="284" r:id="rId13"/>
    <p:sldId id="283" r:id="rId14"/>
    <p:sldId id="272" r:id="rId15"/>
    <p:sldId id="280" r:id="rId16"/>
    <p:sldId id="274" r:id="rId17"/>
    <p:sldId id="276" r:id="rId18"/>
    <p:sldId id="279" r:id="rId19"/>
    <p:sldId id="277" r:id="rId20"/>
    <p:sldId id="278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018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BDB9-07D7-4EAA-B600-F9054661C1B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3678368-5F4C-4D26-88E8-B0E27D828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BDB9-07D7-4EAA-B600-F9054661C1B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8368-5F4C-4D26-88E8-B0E27D828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BDB9-07D7-4EAA-B600-F9054661C1B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8368-5F4C-4D26-88E8-B0E27D828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BDB9-07D7-4EAA-B600-F9054661C1B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3678368-5F4C-4D26-88E8-B0E27D828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BDB9-07D7-4EAA-B600-F9054661C1B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8368-5F4C-4D26-88E8-B0E27D828E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BDB9-07D7-4EAA-B600-F9054661C1B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8368-5F4C-4D26-88E8-B0E27D828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BDB9-07D7-4EAA-B600-F9054661C1B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3678368-5F4C-4D26-88E8-B0E27D828E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BDB9-07D7-4EAA-B600-F9054661C1B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8368-5F4C-4D26-88E8-B0E27D828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BDB9-07D7-4EAA-B600-F9054661C1B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8368-5F4C-4D26-88E8-B0E27D828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BDB9-07D7-4EAA-B600-F9054661C1B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8368-5F4C-4D26-88E8-B0E27D828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BDB9-07D7-4EAA-B600-F9054661C1B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8368-5F4C-4D26-88E8-B0E27D828E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4EDBDB9-07D7-4EAA-B600-F9054661C1B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3678368-5F4C-4D26-88E8-B0E27D828E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foto.mail.ru/mail/feniam/6573/6620.html#6600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rekomania.ru/images/pageinfo/greek-history/big/11_afiny-greciya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реция: храм Парфенон в Афинах фото / фото: снимки, фотогалере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2071701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b="1" cap="none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Природа и население Древней Греции.</a:t>
            </a:r>
            <a:br>
              <a:rPr lang="ru-RU" sz="4000" b="1" cap="none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</a:br>
            <a:r>
              <a:rPr lang="ru-RU" sz="4000" b="1" cap="none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Минойская дворцовая цивилизация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0" y="0"/>
            <a:ext cx="9144000" cy="6858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В </a:t>
            </a:r>
            <a:r>
              <a:rPr lang="uk-UA" sz="2400" b="1" dirty="0" smtClean="0">
                <a:solidFill>
                  <a:srgbClr val="C00000"/>
                </a:solidFill>
                <a:latin typeface="Bookman Old Style" pitchFamily="18" charset="0"/>
              </a:rPr>
              <a:t>ІІ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тыс. до н.э.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</a:rPr>
              <a:t>территория  Греции была разделена между четырьмя основными греческими племенами:</a:t>
            </a:r>
          </a:p>
          <a:p>
            <a:pPr algn="ctr">
              <a:buNone/>
            </a:pPr>
            <a:endParaRPr lang="ru-RU" sz="2400" b="1" dirty="0" smtClean="0">
              <a:solidFill>
                <a:schemeClr val="bg1">
                  <a:lumMod val="95000"/>
                </a:schemeClr>
              </a:solidFill>
              <a:latin typeface="Bookman Old Style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</a:rPr>
              <a:t>Дорийцы </a:t>
            </a:r>
            <a:r>
              <a:rPr lang="ru-RU" sz="2000" b="1" dirty="0" smtClean="0">
                <a:latin typeface="Bookman Old Style" pitchFamily="18" charset="0"/>
              </a:rPr>
              <a:t>- заселяли Пелопоннесские</a:t>
            </a:r>
            <a:r>
              <a:rPr lang="ru-RU" sz="2000" b="1" i="1" dirty="0" smtClean="0">
                <a:latin typeface="Bookman Old Style" pitchFamily="18" charset="0"/>
              </a:rPr>
              <a:t> </a:t>
            </a:r>
            <a:r>
              <a:rPr lang="ru-RU" sz="2000" b="1" dirty="0" smtClean="0">
                <a:latin typeface="Bookman Old Style" pitchFamily="18" charset="0"/>
              </a:rPr>
              <a:t>острова Эгейского моря, южное побережье Малой Азии.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</a:rPr>
              <a:t>Ахейцы </a:t>
            </a:r>
            <a:r>
              <a:rPr lang="ru-RU" sz="2000" b="1" dirty="0" smtClean="0">
                <a:latin typeface="Bookman Old Style" pitchFamily="18" charset="0"/>
              </a:rPr>
              <a:t>- заселяли  районы Аркадии и Ахайи на Пелопоннесе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</a:rPr>
              <a:t>Ионийцы</a:t>
            </a:r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000" b="1" dirty="0" smtClean="0">
                <a:latin typeface="Bookman Old Style" pitchFamily="18" charset="0"/>
              </a:rPr>
              <a:t>- заселяли Аттику, Центральную группу островов Эгейского моря, центральную часть побережья Малой Азии.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</a:rPr>
              <a:t>Иалийцы </a:t>
            </a:r>
            <a:r>
              <a:rPr lang="ru-RU" sz="2000" b="1" dirty="0" smtClean="0">
                <a:latin typeface="Bookman Old Style" pitchFamily="18" charset="0"/>
              </a:rPr>
              <a:t>- заселяли Северную Грецию, северную группу островов Эгейского моря и Северное побережье Малой Азии.</a:t>
            </a:r>
          </a:p>
        </p:txBody>
      </p:sp>
      <p:pic>
        <p:nvPicPr>
          <p:cNvPr id="3" name="Picture 5" descr="C:\Users\Public\Pictures\Sample Pictures\Рисунок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0"/>
            <a:ext cx="224155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Рисунок2"/>
          <p:cNvPicPr>
            <a:picLocks noChangeAspect="1" noChangeArrowheads="1"/>
          </p:cNvPicPr>
          <p:nvPr/>
        </p:nvPicPr>
        <p:blipFill>
          <a:blip r:embed="rId2">
            <a:lum bright="-12000" contras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285728"/>
            <a:ext cx="571504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Bookman Old Style" pitchFamily="18" charset="0"/>
              </a:rPr>
              <a:t>ДревнЯя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 Греция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Занятия населения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7500990" cy="257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3929066"/>
            <a:ext cx="8358246" cy="258532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609600" indent="-609600">
              <a:buNone/>
            </a:pPr>
            <a:r>
              <a:rPr lang="ru-RU" b="1" dirty="0" smtClean="0">
                <a:latin typeface="Bookman Old Style" pitchFamily="18" charset="0"/>
              </a:rPr>
              <a:t>В долинах занимались земледелием.</a:t>
            </a:r>
          </a:p>
          <a:p>
            <a:pPr marL="609600" indent="-609600">
              <a:buNone/>
            </a:pPr>
            <a:r>
              <a:rPr lang="ru-RU" b="1" dirty="0" smtClean="0">
                <a:latin typeface="Bookman Old Style" pitchFamily="18" charset="0"/>
              </a:rPr>
              <a:t>На склонах гор пасли овец и коз, охотились на кабанов, оленей, лисиц…</a:t>
            </a:r>
          </a:p>
          <a:p>
            <a:pPr marL="609600" indent="-609600">
              <a:buNone/>
            </a:pPr>
            <a:r>
              <a:rPr lang="ru-RU" b="1" dirty="0" smtClean="0">
                <a:latin typeface="Bookman Old Style" pitchFamily="18" charset="0"/>
              </a:rPr>
              <a:t>В Греции сама природа заставляла человека овладевать всеми видами хозяйственной деятельности на суше и на море. </a:t>
            </a:r>
          </a:p>
          <a:p>
            <a:pPr marL="609600" indent="-609600"/>
            <a:r>
              <a:rPr lang="ru-RU" b="1" dirty="0" smtClean="0">
                <a:latin typeface="Bookman Old Style" pitchFamily="18" charset="0"/>
              </a:rPr>
              <a:t>На побережье занимались рыболовством, ремеслом и торговлей. Развивались ремесла, обработка железа, меди, золота, керамическое производство. </a:t>
            </a:r>
          </a:p>
          <a:p>
            <a:pPr marL="609600" indent="-609600">
              <a:buNone/>
            </a:pPr>
            <a:endParaRPr lang="ru-RU" b="1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Рисунок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12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4290"/>
            <a:ext cx="4343400" cy="61103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  <a:t>В Древней Греции выращивали: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ячмень, маслины, виноград. </a:t>
            </a: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Основной культурой в Греции стали  маслины. Их ели, из них делали масло, маслом освещали дома</a:t>
            </a:r>
            <a:endParaRPr lang="ru-RU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Bookman Old Style" pitchFamily="18" charset="0"/>
              </a:rPr>
              <a:t>Цивилизация Минойского Крита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Clr>
                <a:srgbClr val="FF0066"/>
              </a:buClr>
              <a:buNone/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Центром древнегреческой цивилизации был остров Крит.</a:t>
            </a:r>
          </a:p>
          <a:p>
            <a:pPr algn="ctr">
              <a:buClr>
                <a:srgbClr val="FF0066"/>
              </a:buClr>
              <a:buNone/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В центре острова в городе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Кнос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располагался легендарный дворец царя Миноса . </a:t>
            </a:r>
          </a:p>
          <a:p>
            <a:endParaRPr lang="ru-RU" dirty="0"/>
          </a:p>
        </p:txBody>
      </p:sp>
      <p:pic>
        <p:nvPicPr>
          <p:cNvPr id="5" name="Picture 6" descr="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6000" contrast="42000"/>
          </a:blip>
          <a:srcRect/>
          <a:stretch>
            <a:fillRect/>
          </a:stretch>
        </p:blipFill>
        <p:spPr bwMode="auto">
          <a:xfrm>
            <a:off x="285720" y="1500173"/>
            <a:ext cx="4500594" cy="5100673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entralImgId" descr="Фото Knossos">
            <a:hlinkClick r:id="rId2" tooltip="&quot;Следующее фото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4297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65008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Bookman Old Style" pitchFamily="18" charset="0"/>
              </a:rPr>
              <a:t>КНОС- </a:t>
            </a:r>
            <a:r>
              <a:rPr lang="ru-RU" sz="3200" b="1" dirty="0" smtClean="0">
                <a:solidFill>
                  <a:schemeClr val="bg1"/>
                </a:solidFill>
                <a:latin typeface="Bookman Old Style" pitchFamily="18" charset="0"/>
              </a:rPr>
              <a:t>прежняя столица Критского  царства</a:t>
            </a:r>
            <a:endParaRPr lang="ru-RU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0034" y="214290"/>
            <a:ext cx="8286808" cy="64294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269875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u="sng" dirty="0" smtClean="0">
                <a:solidFill>
                  <a:schemeClr val="tx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Археологическое открытие минойской цивилизации, ее основные центры</a:t>
            </a:r>
            <a:br>
              <a:rPr lang="ru-RU" sz="2400" b="1" i="1" u="sng" dirty="0" smtClean="0">
                <a:solidFill>
                  <a:schemeClr val="tx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Историки открыли </a:t>
            </a:r>
            <a:r>
              <a:rPr lang="ru-RU" sz="2400" u="sng" dirty="0" smtClean="0">
                <a:solidFill>
                  <a:schemeClr val="tx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эгейскую цивилизацию в 1900 г. </a:t>
            </a:r>
          </a:p>
          <a:p>
            <a:pPr lvl="0" indent="269875" fontAlgn="base">
              <a:spcBef>
                <a:spcPct val="0"/>
              </a:spcBef>
              <a:spcAft>
                <a:spcPct val="0"/>
              </a:spcAft>
            </a:pPr>
            <a:r>
              <a:rPr lang="ru-RU" sz="2400" u="sng" dirty="0" smtClean="0">
                <a:solidFill>
                  <a:schemeClr val="tx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Английский археолог Артур Эванс</a:t>
            </a:r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начал раскопки на о. Крит и нашел руины величественного дворца, в котором жили обладатели сильного Критского царства. Царь на Крите назывался Минос. </a:t>
            </a:r>
            <a:r>
              <a:rPr lang="ru-RU" sz="2400" u="sng" dirty="0" smtClean="0">
                <a:solidFill>
                  <a:schemeClr val="tx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 именем Минос всю цивилизацию Древнего Крита Эванс назвал минойской.</a:t>
            </a:r>
            <a:endParaRPr lang="ru-RU" sz="2400" dirty="0" smtClean="0">
              <a:solidFill>
                <a:schemeClr val="tx1"/>
              </a:solidFill>
              <a:latin typeface="Bookman Old Style" pitchFamily="18" charset="0"/>
              <a:cs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u="sng" dirty="0" smtClean="0">
                <a:solidFill>
                  <a:schemeClr val="tx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Время ее существования определяется 3500-1100 гг. до н.э. Кроме величественного дворца в г. </a:t>
            </a:r>
            <a:r>
              <a:rPr lang="ru-RU" sz="2400" u="sng" dirty="0" err="1" smtClean="0">
                <a:solidFill>
                  <a:schemeClr val="tx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Кноси</a:t>
            </a:r>
            <a:r>
              <a:rPr lang="ru-RU" sz="2400" u="sng" dirty="0" smtClean="0">
                <a:solidFill>
                  <a:schemeClr val="tx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 позже были открыты другие могучие города минойской цивилизации: </a:t>
            </a:r>
            <a:r>
              <a:rPr lang="ru-RU" sz="2400" b="1" u="sng" dirty="0" smtClean="0">
                <a:solidFill>
                  <a:schemeClr val="tx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Фест, Малия, Закро,  дворцы в г. Лерни, островах </a:t>
            </a:r>
            <a:r>
              <a:rPr lang="ru-RU" sz="2400" b="1" u="sng" dirty="0" err="1" smtClean="0">
                <a:solidFill>
                  <a:schemeClr val="tx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Скирос</a:t>
            </a:r>
            <a:r>
              <a:rPr lang="ru-RU" sz="2400" b="1" u="sng" dirty="0" smtClean="0">
                <a:solidFill>
                  <a:schemeClr val="tx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b="1" u="sng" dirty="0" err="1" smtClean="0">
                <a:solidFill>
                  <a:schemeClr val="tx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Милос</a:t>
            </a:r>
            <a:r>
              <a:rPr lang="ru-RU" sz="2400" b="1" u="sng" dirty="0" smtClean="0">
                <a:solidFill>
                  <a:schemeClr val="tx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2400" dirty="0" smtClean="0">
              <a:solidFill>
                <a:schemeClr val="tx1"/>
              </a:solidFill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4" name="Picture 5" descr="C:\Users\Public\Pictures\Sample Pictures\Рисунок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0"/>
            <a:ext cx="224155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428604"/>
            <a:ext cx="8501122" cy="60007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 rot="10800000" flipV="1">
            <a:off x="642910" y="409334"/>
            <a:ext cx="800105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Могучая цивилизация оставила по себе роскошные дворцы, в которых жили минойские цари. </a:t>
            </a: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Массивные стены, мозаика на полу, цветные росписи на стенах, водоснабжение и канализация – все это признаки давних сооружений.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 в это время народы Европы жили еще первобытным строем и</a:t>
            </a:r>
            <a:r>
              <a:rPr kumimoji="0" lang="ru-RU" sz="2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не знали ни государства, ни законов, ни письменности. За сложностью своего построения, красотой и утонченностью </a:t>
            </a: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архитектуры дворцы на тысячелетие опередили сооружения других народов. Поэтому минойскую цивилизацию ученые называют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«дворцовой».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4" name="Picture 5" descr="C:\Users\Public\Pictures\Sample Pictures\Рисунок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4000504"/>
            <a:ext cx="224155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КРЫТЬ ОКН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5647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Древняя Греция развалины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Миф о Тесее и Минотавре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97207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Одним из самых известных мифов посвященных Криту был миф о Тесее и Минотавре</a:t>
            </a:r>
          </a:p>
          <a:p>
            <a:pPr algn="ctr"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В нем афиняне </a:t>
            </a:r>
          </a:p>
          <a:p>
            <a:pPr algn="ctr"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отразили свой страх перед разрушительными природными </a:t>
            </a:r>
          </a:p>
          <a:p>
            <a:pPr algn="ctr"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катастрофами.</a:t>
            </a:r>
          </a:p>
          <a:p>
            <a:endParaRPr lang="ru-RU" dirty="0"/>
          </a:p>
        </p:txBody>
      </p:sp>
      <p:pic>
        <p:nvPicPr>
          <p:cNvPr id="5" name="Picture 6" descr="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214282" y="1428736"/>
            <a:ext cx="4286280" cy="514353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5929330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Тесей и Минотавр.</a:t>
            </a:r>
          </a:p>
          <a:p>
            <a:pPr algn="ctr"/>
            <a:r>
              <a:rPr lang="ru-RU" b="1" dirty="0" smtClean="0"/>
              <a:t>Рисунок на критской вазе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556528" cy="8412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Bookman Old Style" pitchFamily="18" charset="0"/>
              </a:rPr>
              <a:t>План урока</a:t>
            </a:r>
            <a:endParaRPr lang="ru-RU" sz="5400" b="1" dirty="0">
              <a:latin typeface="Bookman Old Style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00034" y="1714488"/>
            <a:ext cx="8429684" cy="471490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sz="3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Природа и население Древней Греции.</a:t>
            </a:r>
            <a:endParaRPr kumimoji="0" lang="ru-RU" sz="32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sz="3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Цивилизация Минойского Крита.</a:t>
            </a:r>
            <a:endParaRPr kumimoji="0" lang="ru-RU" sz="32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sz="3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Расцвет и упадок </a:t>
            </a:r>
            <a:r>
              <a:rPr kumimoji="0" lang="uk-UA" sz="3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минойской </a:t>
            </a:r>
            <a:r>
              <a:rPr kumimoji="0" lang="ru-RU" sz="3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дворцовой цивилизации</a:t>
            </a:r>
            <a:endParaRPr kumimoji="0" lang="ru-RU" sz="32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j021350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285728"/>
            <a:ext cx="1714480" cy="149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slide0089_image18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1746234" cy="330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Расцвет и упадок </a:t>
            </a:r>
            <a:r>
              <a:rPr lang="uk-UA" b="1" dirty="0" smtClean="0">
                <a:latin typeface="Bookman Old Style" pitchFamily="18" charset="0"/>
              </a:rPr>
              <a:t>минойской </a:t>
            </a:r>
            <a:r>
              <a:rPr lang="ru-RU" b="1" dirty="0" smtClean="0">
                <a:latin typeface="Bookman Old Style" pitchFamily="18" charset="0"/>
              </a:rPr>
              <a:t> дворцовой цивилизации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00174"/>
            <a:ext cx="4343400" cy="535782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Clr>
                <a:srgbClr val="FFFF00"/>
              </a:buClr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В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XV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 в.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до н.э. Критская цивилизация погибла.</a:t>
            </a:r>
          </a:p>
          <a:p>
            <a:pPr>
              <a:lnSpc>
                <a:spcPct val="80000"/>
              </a:lnSpc>
              <a:buClr>
                <a:srgbClr val="FFFF00"/>
              </a:buClr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Существуют 2 версии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lnSpc>
                <a:spcPct val="80000"/>
              </a:lnSpc>
              <a:buClr>
                <a:srgbClr val="FFFF00"/>
              </a:buClr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1.В результате взрыва вулкана 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о.Фера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lnSpc>
                <a:spcPct val="80000"/>
              </a:lnSpc>
              <a:buClr>
                <a:srgbClr val="FFFF00"/>
              </a:buClr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2.В результате вторжения греков-ахейцев</a:t>
            </a:r>
          </a:p>
          <a:p>
            <a:pPr>
              <a:lnSpc>
                <a:spcPct val="80000"/>
              </a:lnSpc>
              <a:buClr>
                <a:srgbClr val="FFFF00"/>
              </a:buClr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Сейчас ряд ученых считает что на Крите располагалась легендарная Атлантида.</a:t>
            </a:r>
          </a:p>
          <a:p>
            <a:pPr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</a:rPr>
              <a:t>Взрыв вулкана   на </a:t>
            </a:r>
            <a:r>
              <a:rPr lang="ru-RU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о.Фера</a:t>
            </a:r>
            <a:r>
              <a:rPr lang="ru-RU" sz="2400" b="1" dirty="0" smtClean="0">
                <a:solidFill>
                  <a:schemeClr val="hlink"/>
                </a:solidFill>
                <a:latin typeface="Bookman Old Style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Picture 6" descr="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12000" contrast="30000"/>
          </a:blip>
          <a:srcRect/>
          <a:stretch>
            <a:fillRect/>
          </a:stretch>
        </p:blipFill>
        <p:spPr>
          <a:xfrm>
            <a:off x="0" y="1428736"/>
            <a:ext cx="4500562" cy="537727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78581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Подведение итогов урока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071547"/>
            <a:ext cx="8929718" cy="57554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 smtClean="0"/>
              <a:t>1. </a:t>
            </a:r>
            <a:r>
              <a:rPr lang="ru-RU" sz="1600" b="1" dirty="0" smtClean="0">
                <a:latin typeface="Bookman Old Style" pitchFamily="18" charset="0"/>
              </a:rPr>
              <a:t>Как влияли естественные условия Греции на занятие населения?</a:t>
            </a:r>
            <a:br>
              <a:rPr lang="ru-RU" sz="1600" b="1" dirty="0" smtClean="0">
                <a:latin typeface="Bookman Old Style" pitchFamily="18" charset="0"/>
              </a:rPr>
            </a:br>
            <a:r>
              <a:rPr lang="ru-RU" sz="1600" b="1" dirty="0" smtClean="0">
                <a:latin typeface="Bookman Old Style" pitchFamily="18" charset="0"/>
              </a:rPr>
              <a:t>2.    Дайте характеристику естественных условий Балканского полуострова.</a:t>
            </a:r>
            <a:br>
              <a:rPr lang="ru-RU" sz="1600" b="1" dirty="0" smtClean="0">
                <a:latin typeface="Bookman Old Style" pitchFamily="18" charset="0"/>
              </a:rPr>
            </a:br>
            <a:r>
              <a:rPr lang="ru-RU" sz="1600" b="1" dirty="0" smtClean="0">
                <a:latin typeface="Bookman Old Style" pitchFamily="18" charset="0"/>
              </a:rPr>
              <a:t>3.    Какие разновидности деятельности были распространены среди греков в давние времена?</a:t>
            </a:r>
            <a:br>
              <a:rPr lang="ru-RU" sz="1600" b="1" dirty="0" smtClean="0">
                <a:latin typeface="Bookman Old Style" pitchFamily="18" charset="0"/>
              </a:rPr>
            </a:br>
            <a:r>
              <a:rPr lang="ru-RU" sz="1600" b="1" dirty="0" smtClean="0">
                <a:latin typeface="Bookman Old Style" pitchFamily="18" charset="0"/>
              </a:rPr>
              <a:t>4.    Найдите на карте: а) Аттику; б) город </a:t>
            </a:r>
            <a:r>
              <a:rPr lang="ru-RU" sz="1600" b="1" dirty="0" err="1" smtClean="0">
                <a:latin typeface="Bookman Old Style" pitchFamily="18" charset="0"/>
              </a:rPr>
              <a:t>Кносс</a:t>
            </a:r>
            <a:r>
              <a:rPr lang="ru-RU" sz="1600" b="1" dirty="0" smtClean="0">
                <a:latin typeface="Bookman Old Style" pitchFamily="18" charset="0"/>
              </a:rPr>
              <a:t>; в) полуостров Пелопоннес; г) </a:t>
            </a:r>
            <a:r>
              <a:rPr lang="ru-RU" sz="1600" b="1" dirty="0" err="1" smtClean="0">
                <a:latin typeface="Bookman Old Style" pitchFamily="18" charset="0"/>
              </a:rPr>
              <a:t>Лаконика</a:t>
            </a:r>
            <a:r>
              <a:rPr lang="ru-RU" sz="1600" b="1" dirty="0" smtClean="0">
                <a:latin typeface="Bookman Old Style" pitchFamily="18" charset="0"/>
              </a:rPr>
              <a:t>.</a:t>
            </a:r>
            <a:br>
              <a:rPr lang="ru-RU" sz="1600" b="1" dirty="0" smtClean="0">
                <a:latin typeface="Bookman Old Style" pitchFamily="18" charset="0"/>
              </a:rPr>
            </a:br>
            <a:r>
              <a:rPr lang="ru-RU" sz="1600" b="1" dirty="0" smtClean="0">
                <a:latin typeface="Bookman Old Style" pitchFamily="18" charset="0"/>
              </a:rPr>
              <a:t>5.    Закончите предложение. Древнее название Греции - ....</a:t>
            </a:r>
            <a:br>
              <a:rPr lang="ru-RU" sz="1600" b="1" dirty="0" smtClean="0">
                <a:latin typeface="Bookman Old Style" pitchFamily="18" charset="0"/>
              </a:rPr>
            </a:br>
            <a:r>
              <a:rPr lang="ru-RU" sz="1600" b="1" dirty="0" smtClean="0">
                <a:latin typeface="Bookman Old Style" pitchFamily="18" charset="0"/>
              </a:rPr>
              <a:t>6.    Почему в естественных условиях Балканского полуострова мог выжить лишь работящий народ?</a:t>
            </a:r>
            <a:br>
              <a:rPr lang="ru-RU" sz="1600" b="1" dirty="0" smtClean="0">
                <a:latin typeface="Bookman Old Style" pitchFamily="18" charset="0"/>
              </a:rPr>
            </a:br>
            <a:r>
              <a:rPr lang="ru-RU" sz="1600" b="1" dirty="0" smtClean="0">
                <a:latin typeface="Bookman Old Style" pitchFamily="18" charset="0"/>
              </a:rPr>
              <a:t>7.    Почему греки с древних времен были умелыми мореплавателями?</a:t>
            </a:r>
            <a:br>
              <a:rPr lang="ru-RU" sz="1600" b="1" dirty="0" smtClean="0">
                <a:latin typeface="Bookman Old Style" pitchFamily="18" charset="0"/>
              </a:rPr>
            </a:br>
            <a:r>
              <a:rPr lang="ru-RU" sz="1600" b="1" dirty="0" smtClean="0">
                <a:latin typeface="Bookman Old Style" pitchFamily="18" charset="0"/>
              </a:rPr>
              <a:t>8. Найдите в тексте параграфа и выпишите в тетрадь дату и событие</a:t>
            </a:r>
            <a:br>
              <a:rPr lang="ru-RU" sz="1600" b="1" dirty="0" smtClean="0">
                <a:latin typeface="Bookman Old Style" pitchFamily="18" charset="0"/>
              </a:rPr>
            </a:br>
            <a:r>
              <a:rPr lang="ru-RU" sz="1600" b="1" dirty="0" smtClean="0">
                <a:latin typeface="Bookman Old Style" pitchFamily="18" charset="0"/>
              </a:rPr>
              <a:t>возникновения и расцвета критской (минойской) цивилизации.</a:t>
            </a:r>
            <a:br>
              <a:rPr lang="ru-RU" sz="1600" b="1" dirty="0" smtClean="0">
                <a:latin typeface="Bookman Old Style" pitchFamily="18" charset="0"/>
              </a:rPr>
            </a:br>
            <a:r>
              <a:rPr lang="ru-RU" sz="1600" b="1" dirty="0" smtClean="0">
                <a:latin typeface="Bookman Old Style" pitchFamily="18" charset="0"/>
              </a:rPr>
              <a:t>9.    Продолжить предложение:</a:t>
            </a:r>
            <a:br>
              <a:rPr lang="ru-RU" sz="1600" b="1" dirty="0" smtClean="0">
                <a:latin typeface="Bookman Old Style" pitchFamily="18" charset="0"/>
              </a:rPr>
            </a:br>
            <a:r>
              <a:rPr lang="ru-RU" sz="1600" b="1" dirty="0" smtClean="0">
                <a:latin typeface="Bookman Old Style" pitchFamily="18" charset="0"/>
              </a:rPr>
              <a:t>а)    Минойская цивилизация мне запомнилась тем, что ....</a:t>
            </a:r>
            <a:br>
              <a:rPr lang="ru-RU" sz="1600" b="1" dirty="0" smtClean="0">
                <a:latin typeface="Bookman Old Style" pitchFamily="18" charset="0"/>
              </a:rPr>
            </a:br>
            <a:r>
              <a:rPr lang="ru-RU" sz="1600" b="1" dirty="0" smtClean="0">
                <a:latin typeface="Bookman Old Style" pitchFamily="18" charset="0"/>
              </a:rPr>
              <a:t>б)    Минойская цивилизация погибла потому, что ....</a:t>
            </a:r>
            <a:br>
              <a:rPr lang="ru-RU" sz="1600" b="1" dirty="0" smtClean="0">
                <a:latin typeface="Bookman Old Style" pitchFamily="18" charset="0"/>
              </a:rPr>
            </a:br>
            <a:r>
              <a:rPr lang="ru-RU" sz="1600" b="1" dirty="0" smtClean="0">
                <a:latin typeface="Bookman Old Style" pitchFamily="18" charset="0"/>
              </a:rPr>
              <a:t>в)    Населяли Грецию и окружающие территории....</a:t>
            </a:r>
            <a:br>
              <a:rPr lang="ru-RU" sz="1600" b="1" dirty="0" smtClean="0">
                <a:latin typeface="Bookman Old Style" pitchFamily="18" charset="0"/>
              </a:rPr>
            </a:br>
            <a:r>
              <a:rPr lang="ru-RU" sz="1600" b="1" dirty="0" smtClean="0">
                <a:latin typeface="Bookman Old Style" pitchFamily="18" charset="0"/>
              </a:rPr>
              <a:t>г)    «Нить Ариадны» - это крылатое высказывание, которое значит ....</a:t>
            </a:r>
            <a:br>
              <a:rPr lang="ru-RU" sz="1600" b="1" dirty="0" smtClean="0">
                <a:latin typeface="Bookman Old Style" pitchFamily="18" charset="0"/>
              </a:rPr>
            </a:br>
            <a:r>
              <a:rPr lang="ru-RU" sz="1600" b="1" dirty="0" smtClean="0">
                <a:latin typeface="Bookman Old Style" pitchFamily="18" charset="0"/>
              </a:rPr>
              <a:t>10.    Какие виды письменности создали </a:t>
            </a:r>
            <a:r>
              <a:rPr lang="ru-RU" sz="1600" b="1" dirty="0" err="1" smtClean="0">
                <a:latin typeface="Bookman Old Style" pitchFamily="18" charset="0"/>
              </a:rPr>
              <a:t>минойцы</a:t>
            </a:r>
            <a:r>
              <a:rPr lang="ru-RU" sz="1600" b="1" dirty="0" smtClean="0">
                <a:latin typeface="Bookman Old Style" pitchFamily="18" charset="0"/>
              </a:rPr>
              <a:t>?</a:t>
            </a:r>
            <a:br>
              <a:rPr lang="ru-RU" sz="1600" b="1" dirty="0" smtClean="0">
                <a:latin typeface="Bookman Old Style" pitchFamily="18" charset="0"/>
              </a:rPr>
            </a:br>
            <a:r>
              <a:rPr lang="ru-RU" sz="1600" b="1" dirty="0" smtClean="0">
                <a:latin typeface="Bookman Old Style" pitchFamily="18" charset="0"/>
              </a:rPr>
              <a:t>11.    Какие достопримечательности древнего Крита могут прочитать современные исследователи?</a:t>
            </a:r>
            <a:br>
              <a:rPr lang="ru-RU" sz="1600" b="1" dirty="0" smtClean="0">
                <a:latin typeface="Bookman Old Style" pitchFamily="18" charset="0"/>
              </a:rPr>
            </a:br>
            <a:r>
              <a:rPr lang="ru-RU" sz="1600" b="1" dirty="0" smtClean="0">
                <a:latin typeface="Bookman Old Style" pitchFamily="18" charset="0"/>
              </a:rPr>
              <a:t>12.    Какие основные занятия </a:t>
            </a:r>
            <a:r>
              <a:rPr lang="ru-RU" sz="1600" b="1" dirty="0" err="1" smtClean="0">
                <a:latin typeface="Bookman Old Style" pitchFamily="18" charset="0"/>
              </a:rPr>
              <a:t>греков-минойцев</a:t>
            </a:r>
            <a:r>
              <a:rPr lang="ru-RU" sz="1600" b="1" dirty="0" smtClean="0">
                <a:latin typeface="Bookman Old Style" pitchFamily="18" charset="0"/>
              </a:rPr>
              <a:t>?</a:t>
            </a:r>
            <a:br>
              <a:rPr lang="ru-RU" sz="1600" b="1" dirty="0" smtClean="0">
                <a:latin typeface="Bookman Old Style" pitchFamily="18" charset="0"/>
              </a:rPr>
            </a:br>
            <a:r>
              <a:rPr lang="ru-RU" sz="1600" b="1" dirty="0" smtClean="0">
                <a:latin typeface="Bookman Old Style" pitchFamily="18" charset="0"/>
              </a:rPr>
              <a:t>13.    Как влияли естественные условия Греции на занятие населения?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b="1" dirty="0"/>
          </a:p>
        </p:txBody>
      </p:sp>
      <p:pic>
        <p:nvPicPr>
          <p:cNvPr id="4" name="Picture 6" descr="j031809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3714752"/>
            <a:ext cx="1357322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Задания на урок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57158" y="1428736"/>
            <a:ext cx="8572560" cy="514353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дать представление о природно-климатических условиях Древней Греции;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познакомить с занятиями древних греков;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рассказать о древнейшем европейском государстве, которое образовалось на острове Крит;</a:t>
            </a:r>
          </a:p>
        </p:txBody>
      </p:sp>
      <p:pic>
        <p:nvPicPr>
          <p:cNvPr id="4" name="Picture 5" descr="j033639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472" y="357166"/>
            <a:ext cx="1366837" cy="1079500"/>
          </a:xfrm>
          <a:prstGeom prst="rect">
            <a:avLst/>
          </a:prstGeom>
          <a:noFill/>
        </p:spPr>
      </p:pic>
      <p:pic>
        <p:nvPicPr>
          <p:cNvPr id="5" name="Picture 4" descr="ag00317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3000372"/>
            <a:ext cx="15113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j033639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9552" y="349236"/>
            <a:ext cx="1366837" cy="107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42910" y="428605"/>
            <a:ext cx="7715304" cy="56323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История Древней Греции 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изучает возникновение, развитие, упадок общественных и государственных  структур которые образовались на территории Балканского полуострова, Эгейского региона, Причерноморья и Южной Италии.</a:t>
            </a:r>
            <a:endParaRPr kumimoji="0" lang="ru-RU" sz="36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3" name="Picture 9" descr="C:\Users\Public\Pictures\Sample Pictures\Рисунок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357166"/>
            <a:ext cx="221454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43924" cy="5715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Bookman Old Style" pitchFamily="18" charset="0"/>
              </a:rPr>
              <a:t>Периодизация Древней Греции</a:t>
            </a: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214422"/>
            <a:ext cx="8429684" cy="53578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 rot="10800000" flipV="1">
            <a:off x="500034" y="1214422"/>
            <a:ext cx="8429684" cy="5405891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Первый период - Крито-микенский 2 тыс. до н.э.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период формирования раннеклассового общества и возникновения первых государственных образований.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11- 4 ст. до н.э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полисный этап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11- 9 ст. до н.э.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Гомеровский период или темные века. Период господства родоплеменных отношений.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8 - 6ст. до н.э.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архаичный период, начало формирования полисного общества и государства.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5 - 4ст. до н.э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- Классический период. Период развития Древней Греческой цивилизации.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4-1 ст. до н.э.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эллинистический период.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21444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Природа и население Древней Греции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Picture 4" descr="Рисунок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357159" y="1643050"/>
            <a:ext cx="4092690" cy="500066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86314" y="1643050"/>
            <a:ext cx="4071966" cy="49292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 rot="10800000" flipV="1">
            <a:off x="4786314" y="1610148"/>
            <a:ext cx="4143404" cy="489364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Теплый но сезонный климат который создал оптимальные условия для активной жизни под открытым небом.  Эгейское море, острова и проливы которые были идеальной ареной для освоения навыков мореходности, торговли, колонизации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Природа Греции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508954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38308"/>
                <a:gridCol w="6848492"/>
              </a:tblGrid>
              <a:tr h="834352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Bookman Old Style" pitchFamily="18" charset="0"/>
                        </a:rPr>
                        <a:t>Море</a:t>
                      </a:r>
                      <a:endParaRPr lang="ru-RU" sz="3600" b="1" dirty="0">
                        <a:ln>
                          <a:solidFill>
                            <a:sysClr val="windowText" lastClr="000000"/>
                          </a:solidFill>
                        </a:ln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eaLnBrk="0" hangingPunct="0">
                        <a:spcBef>
                          <a:spcPct val="0"/>
                        </a:spcBef>
                      </a:pPr>
                      <a:r>
                        <a:rPr lang="ru-RU" sz="1800" b="1" dirty="0" smtClean="0">
                          <a:latin typeface="Bookman Old Style" pitchFamily="18" charset="0"/>
                        </a:rPr>
                        <a:t>Играет огромную роль; много заливов, удобных бухт, </a:t>
                      </a:r>
                      <a:r>
                        <a:rPr lang="ru-RU" sz="1800" b="1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ru-RU" sz="1800" b="1" dirty="0" smtClean="0">
                          <a:latin typeface="Bookman Old Style" pitchFamily="18" charset="0"/>
                        </a:rPr>
                        <a:t>условий для мореплавания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1084658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Bookman Old Style" pitchFamily="18" charset="0"/>
                        </a:rPr>
                        <a:t>Горы</a:t>
                      </a:r>
                      <a:endParaRPr lang="ru-RU" sz="3600" b="1" dirty="0">
                        <a:ln>
                          <a:solidFill>
                            <a:sysClr val="windowText" lastClr="000000"/>
                          </a:solidFill>
                        </a:ln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eaLnBrk="0" hangingPunct="0">
                        <a:spcBef>
                          <a:spcPct val="0"/>
                        </a:spcBef>
                      </a:pPr>
                      <a:r>
                        <a:rPr lang="ru-RU" sz="1800" b="1" dirty="0" smtClean="0">
                          <a:latin typeface="Bookman Old Style" pitchFamily="18" charset="0"/>
                        </a:rPr>
                        <a:t>Залежи строительного камня, глины и руд различных </a:t>
                      </a:r>
                      <a:r>
                        <a:rPr lang="ru-RU" sz="1800" b="1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ru-RU" sz="1800" b="1" dirty="0" smtClean="0">
                          <a:latin typeface="Bookman Old Style" pitchFamily="18" charset="0"/>
                        </a:rPr>
                        <a:t>металлов. В горах много хищных животных, змей.</a:t>
                      </a:r>
                    </a:p>
                  </a:txBody>
                  <a:tcPr/>
                </a:tc>
              </a:tr>
              <a:tr h="1585269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Bookman Old Style" pitchFamily="18" charset="0"/>
                        </a:rPr>
                        <a:t>Почва</a:t>
                      </a:r>
                      <a:endParaRPr lang="ru-RU" sz="3600" b="1" dirty="0">
                        <a:ln>
                          <a:solidFill>
                            <a:sysClr val="windowText" lastClr="000000"/>
                          </a:solidFill>
                        </a:ln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eaLnBrk="0" hangingPunct="0">
                        <a:spcBef>
                          <a:spcPct val="0"/>
                        </a:spcBef>
                      </a:pPr>
                      <a:r>
                        <a:rPr lang="ru-RU" sz="1800" b="1" dirty="0" smtClean="0">
                          <a:latin typeface="Bookman Old Style" pitchFamily="18" charset="0"/>
                        </a:rPr>
                        <a:t>В Греции мало плодородных земель, почвы</a:t>
                      </a:r>
                    </a:p>
                    <a:p>
                      <a:pPr algn="l" eaLnBrk="0" hangingPunct="0">
                        <a:spcBef>
                          <a:spcPct val="0"/>
                        </a:spcBef>
                      </a:pPr>
                      <a:r>
                        <a:rPr lang="ru-RU" sz="1800" b="1" dirty="0" smtClean="0">
                          <a:latin typeface="Bookman Old Style" pitchFamily="18" charset="0"/>
                        </a:rPr>
                        <a:t> каменистые и скудные, поэтому полей и пастбищ</a:t>
                      </a:r>
                    </a:p>
                    <a:p>
                      <a:pPr algn="l" eaLnBrk="0" hangingPunct="0">
                        <a:spcBef>
                          <a:spcPct val="0"/>
                        </a:spcBef>
                      </a:pPr>
                      <a:r>
                        <a:rPr lang="ru-RU" sz="1800" b="1" dirty="0" smtClean="0">
                          <a:latin typeface="Bookman Old Style" pitchFamily="18" charset="0"/>
                        </a:rPr>
                        <a:t> не хватало. Благоприятные условия для разведения</a:t>
                      </a:r>
                    </a:p>
                    <a:p>
                      <a:pPr algn="l" eaLnBrk="0" hangingPunct="0">
                        <a:spcBef>
                          <a:spcPct val="0"/>
                        </a:spcBef>
                      </a:pPr>
                      <a:r>
                        <a:rPr lang="ru-RU" sz="1800" b="1" dirty="0" smtClean="0">
                          <a:latin typeface="Bookman Old Style" pitchFamily="18" charset="0"/>
                        </a:rPr>
                        <a:t> винограда и оливок</a:t>
                      </a:r>
                    </a:p>
                  </a:txBody>
                  <a:tcPr/>
                </a:tc>
              </a:tr>
              <a:tr h="1585269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Bookman Old Style" pitchFamily="18" charset="0"/>
                        </a:rPr>
                        <a:t>Реки</a:t>
                      </a:r>
                      <a:r>
                        <a:rPr lang="ru-RU" sz="3600" dirty="0" smtClean="0"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Bookman Old Style" pitchFamily="18" charset="0"/>
                        </a:rPr>
                        <a:t> </a:t>
                      </a:r>
                      <a:endParaRPr lang="ru-RU" sz="3600" b="1" dirty="0"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eaLnBrk="0" hangingPunct="0">
                        <a:spcBef>
                          <a:spcPct val="0"/>
                        </a:spcBef>
                      </a:pPr>
                      <a:r>
                        <a:rPr lang="ru-RU" sz="1800" b="1" dirty="0" smtClean="0">
                          <a:latin typeface="Bookman Old Style" pitchFamily="18" charset="0"/>
                        </a:rPr>
                        <a:t>Реки горные: в марте – полноводные, уже в мае реки</a:t>
                      </a:r>
                      <a:r>
                        <a:rPr lang="ru-RU" sz="1800" b="1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ru-RU" sz="1800" b="1" dirty="0" smtClean="0">
                          <a:latin typeface="Bookman Old Style" pitchFamily="18" charset="0"/>
                        </a:rPr>
                        <a:t> мелеют, в июле, когда в Греции + 40 градусов,</a:t>
                      </a:r>
                      <a:r>
                        <a:rPr lang="ru-RU" sz="1800" b="1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ru-RU" sz="1800" b="1" dirty="0" smtClean="0">
                          <a:latin typeface="Bookman Old Style" pitchFamily="18" charset="0"/>
                        </a:rPr>
                        <a:t>трава выгорает, реки превращаются в ручейки.</a:t>
                      </a:r>
                    </a:p>
                    <a:p>
                      <a:pPr algn="l" eaLnBrk="0" hangingPunct="0">
                        <a:spcBef>
                          <a:spcPct val="0"/>
                        </a:spcBef>
                      </a:pPr>
                      <a:r>
                        <a:rPr lang="ru-RU" sz="1800" b="1" dirty="0" smtClean="0">
                          <a:latin typeface="Bookman Old Style" pitchFamily="18" charset="0"/>
                        </a:rPr>
                        <a:t> Отсутствует внутреннее судоходство и орошение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3" descr="C:\Users\Public\Pictures\Sample Pictures\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214290"/>
            <a:ext cx="1214446" cy="12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00100" y="571480"/>
            <a:ext cx="7429552" cy="55721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Древняя Греция находилась на юге Балканского полуострова и включала острова Эгейского и Ионического морей.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Первым народом, поселившимся на территории  Греции, были так называемые </a:t>
            </a:r>
            <a:r>
              <a:rPr lang="ru-RU" sz="2800" b="1" u="sng" dirty="0" smtClean="0">
                <a:solidFill>
                  <a:schemeClr val="bg1"/>
                </a:solidFill>
                <a:latin typeface="Bookman Old Style" pitchFamily="18" charset="0"/>
              </a:rPr>
              <a:t>пеласги.</a:t>
            </a:r>
          </a:p>
          <a:p>
            <a:pPr algn="ctr">
              <a:defRPr/>
            </a:pPr>
            <a:r>
              <a:rPr lang="ru-RU" sz="2800" b="1" u="sng" dirty="0" smtClean="0">
                <a:solidFill>
                  <a:schemeClr val="bg1"/>
                </a:solidFill>
                <a:latin typeface="Bookman Old Style" pitchFamily="18" charset="0"/>
              </a:rPr>
              <a:t> Пеласгами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называли первых жителей.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 descr="Афины, Греция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72074"/>
            <a:ext cx="1785918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C:\Users\Public\Pictures\Sample Pictures\Рисунок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-785842"/>
            <a:ext cx="224155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00013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Территории Греции разделялась на три части: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428736"/>
            <a:ext cx="4491038" cy="521497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Северная Греция;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Средняя Греция;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Южная  Греция;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полуостров 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Пелопоннес.  </a:t>
            </a:r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12000" contrast="24000"/>
          </a:blip>
          <a:srcRect/>
          <a:stretch>
            <a:fillRect/>
          </a:stretch>
        </p:blipFill>
        <p:spPr bwMode="auto">
          <a:xfrm>
            <a:off x="285720" y="1357298"/>
            <a:ext cx="4071965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ar2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500306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ar2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14324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ar1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571744"/>
            <a:ext cx="1371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ar1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214686"/>
            <a:ext cx="1371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ar1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365625"/>
            <a:ext cx="1371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ar1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5786454"/>
            <a:ext cx="1371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260</TotalTime>
  <Words>758</Words>
  <Application>Microsoft Office PowerPoint</Application>
  <PresentationFormat>Экран (4:3)</PresentationFormat>
  <Paragraphs>84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Bookman Old Style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Трек</vt:lpstr>
      <vt:lpstr>Природа и население Древней Греции.  Минойская дворцовая цивилизация</vt:lpstr>
      <vt:lpstr>План урока</vt:lpstr>
      <vt:lpstr>Задания на урок</vt:lpstr>
      <vt:lpstr>Презентация PowerPoint</vt:lpstr>
      <vt:lpstr>Периодизация Древней Греции</vt:lpstr>
      <vt:lpstr>Природа и население Древней Греции</vt:lpstr>
      <vt:lpstr>Природа Греции</vt:lpstr>
      <vt:lpstr>Презентация PowerPoint</vt:lpstr>
      <vt:lpstr>Территории Греции разделялась на три части:</vt:lpstr>
      <vt:lpstr>Презентация PowerPoint</vt:lpstr>
      <vt:lpstr>ДревнЯя Греция</vt:lpstr>
      <vt:lpstr>Занятия населения</vt:lpstr>
      <vt:lpstr>Презентация PowerPoint</vt:lpstr>
      <vt:lpstr>Цивилизация Минойского Крита</vt:lpstr>
      <vt:lpstr>Презентация PowerPoint</vt:lpstr>
      <vt:lpstr>Презентация PowerPoint</vt:lpstr>
      <vt:lpstr>Презентация PowerPoint</vt:lpstr>
      <vt:lpstr>Презентация PowerPoint</vt:lpstr>
      <vt:lpstr>Миф о Тесее и Минотавре</vt:lpstr>
      <vt:lpstr>Расцвет и упадок минойской  дворцовой цивилизации</vt:lpstr>
      <vt:lpstr>Подведение итогов урока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и население Древней Греции.  Минойская дворцовая цивилизация</dc:title>
  <dc:creator>мой</dc:creator>
  <cp:lastModifiedBy>мой</cp:lastModifiedBy>
  <cp:revision>7</cp:revision>
  <dcterms:created xsi:type="dcterms:W3CDTF">2012-01-02T17:02:29Z</dcterms:created>
  <dcterms:modified xsi:type="dcterms:W3CDTF">2014-04-30T17:56:07Z</dcterms:modified>
</cp:coreProperties>
</file>