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9"/>
  </p:notesMasterIdLst>
  <p:sldIdLst>
    <p:sldId id="256" r:id="rId2"/>
    <p:sldId id="263" r:id="rId3"/>
    <p:sldId id="260" r:id="rId4"/>
    <p:sldId id="273" r:id="rId5"/>
    <p:sldId id="267" r:id="rId6"/>
    <p:sldId id="268" r:id="rId7"/>
    <p:sldId id="258" r:id="rId8"/>
    <p:sldId id="259" r:id="rId9"/>
    <p:sldId id="269" r:id="rId10"/>
    <p:sldId id="270" r:id="rId11"/>
    <p:sldId id="271" r:id="rId12"/>
    <p:sldId id="264" r:id="rId13"/>
    <p:sldId id="275" r:id="rId14"/>
    <p:sldId id="265" r:id="rId15"/>
    <p:sldId id="274" r:id="rId16"/>
    <p:sldId id="276" r:id="rId17"/>
    <p:sldId id="27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A50021"/>
    <a:srgbClr val="0000FF"/>
    <a:srgbClr val="683FEB"/>
    <a:srgbClr val="FFFF00"/>
    <a:srgbClr val="6B6A65"/>
    <a:srgbClr val="F7335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B5219-2704-470A-B284-D5285C1567AC}" type="datetimeFigureOut">
              <a:rPr lang="ru-RU" smtClean="0"/>
              <a:pPr/>
              <a:t>08.10.2011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0E007-8CF3-4D1D-AFB6-0D8EE09698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08.10.2011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08.10.2011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school.xvatit.com/index.php?title=%D0%A4%D0%B0%D0%B9%D0%BB:3-2sv.jpg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school.xvatit.com/index.php?title=%D0%A4%D0%B0%D0%B9%D0%BB:3-3sv.jpg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school.xvatit.com/index.php?title=%D0%A4%D0%B0%D0%B9%D0%BB:3-4sv.jpg" TargetMode="Externa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school.xvatit.com/index.php?title=%D0%A4%D0%B0%D0%B9%D0%BB:3-5sv.jpg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school.xvatit.com/index.php?title=%D0%A4%D0%B0%D0%B9%D0%BB:3-1sv.jpg" TargetMode="Externa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Тема урока: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2571744"/>
            <a:ext cx="7358114" cy="242889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  <a:latin typeface="Bookman Old Style" pitchFamily="18" charset="0"/>
              </a:rPr>
              <a:t>Древние </a:t>
            </a:r>
            <a:endParaRPr lang="ru-RU" sz="7200" b="1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 algn="ctr"/>
            <a:r>
              <a:rPr lang="ru-RU" sz="7200" b="1" dirty="0" smtClean="0">
                <a:solidFill>
                  <a:srgbClr val="FF0000"/>
                </a:solidFill>
                <a:latin typeface="Bookman Old Style" pitchFamily="18" charset="0"/>
              </a:rPr>
              <a:t>славяне</a:t>
            </a:r>
            <a:endParaRPr lang="ru-RU" sz="72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857232"/>
            <a:ext cx="7824814" cy="2714644"/>
          </a:xfr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3600" u="sng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Восточные </a:t>
            </a:r>
            <a:r>
              <a:rPr lang="ru-RU" sz="3600" u="sng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славяне             </a:t>
            </a:r>
            <a:r>
              <a:rPr lang="ru-RU" sz="3600" u="sng" dirty="0" smtClean="0">
                <a:solidFill>
                  <a:srgbClr val="FF0000"/>
                </a:solidFill>
                <a:latin typeface="Bookman Old Style" pitchFamily="18" charset="0"/>
              </a:rPr>
              <a:t>ХІІІ</a:t>
            </a:r>
            <a:r>
              <a:rPr lang="uk-UA" sz="3600" u="sng" dirty="0" smtClean="0">
                <a:solidFill>
                  <a:srgbClr val="FF0000"/>
                </a:solidFill>
                <a:latin typeface="Bookman Old Style" pitchFamily="18" charset="0"/>
              </a:rPr>
              <a:t>-ІХ </a:t>
            </a:r>
            <a:r>
              <a:rPr lang="uk-UA" sz="3600" u="sng" dirty="0" err="1" smtClean="0">
                <a:solidFill>
                  <a:srgbClr val="FF0000"/>
                </a:solidFill>
                <a:latin typeface="Bookman Old Style" pitchFamily="18" charset="0"/>
              </a:rPr>
              <a:t>веках</a:t>
            </a:r>
            <a:r>
              <a:rPr lang="uk-UA" sz="3600" u="sng" dirty="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uk-UA" sz="3600" u="sng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жили союзами-племен, </a:t>
            </a:r>
            <a:r>
              <a:rPr lang="uk-UA" sz="3600" u="sng" dirty="0" err="1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насчитывали</a:t>
            </a:r>
            <a:r>
              <a:rPr lang="uk-UA" sz="3600" u="sng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 </a:t>
            </a:r>
            <a:r>
              <a:rPr lang="uk-UA" sz="3600" u="sng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           </a:t>
            </a:r>
            <a:r>
              <a:rPr lang="uk-UA" sz="3600" u="sng" dirty="0" smtClean="0">
                <a:solidFill>
                  <a:srgbClr val="FF0000"/>
                </a:solidFill>
                <a:latin typeface="Bookman Old Style" pitchFamily="18" charset="0"/>
              </a:rPr>
              <a:t>14 </a:t>
            </a:r>
            <a:r>
              <a:rPr lang="uk-UA" sz="3600" u="sng" dirty="0" err="1" smtClean="0">
                <a:solidFill>
                  <a:srgbClr val="FF0000"/>
                </a:solidFill>
                <a:latin typeface="Bookman Old Style" pitchFamily="18" charset="0"/>
              </a:rPr>
              <a:t>союзов-племен</a:t>
            </a:r>
            <a:r>
              <a:rPr lang="uk-UA" sz="3600" u="sng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, </a:t>
            </a:r>
            <a:endParaRPr lang="ru-RU" sz="3600" dirty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786190"/>
            <a:ext cx="7854696" cy="2428892"/>
          </a:xfrm>
        </p:spPr>
        <p:style>
          <a:lnRef idx="2">
            <a:schemeClr val="accent4">
              <a:shade val="50000"/>
            </a:schemeClr>
          </a:lnRef>
          <a:fillRef idx="1002">
            <a:schemeClr val="dk2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uk-UA" sz="3200" b="1" i="1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из</a:t>
            </a:r>
            <a:r>
              <a:rPr lang="uk-UA" sz="3200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 них 7 проживали на </a:t>
            </a:r>
            <a:r>
              <a:rPr lang="uk-UA" sz="3200" b="1" i="1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территории</a:t>
            </a:r>
            <a:r>
              <a:rPr lang="uk-UA" sz="3200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 </a:t>
            </a:r>
            <a:r>
              <a:rPr lang="uk-UA" sz="3200" b="1" i="1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современной</a:t>
            </a:r>
            <a:r>
              <a:rPr lang="uk-UA" sz="3200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 </a:t>
            </a:r>
            <a:r>
              <a:rPr lang="uk-UA" sz="3200" b="1" i="1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Украины</a:t>
            </a:r>
            <a:r>
              <a:rPr lang="uk-UA" sz="3200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 (</a:t>
            </a:r>
            <a:r>
              <a:rPr lang="uk-UA" sz="3200" b="1" i="1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поляне</a:t>
            </a:r>
            <a:r>
              <a:rPr lang="uk-UA" sz="3200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, </a:t>
            </a:r>
            <a:r>
              <a:rPr lang="uk-UA" sz="3200" b="1" i="1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древляне</a:t>
            </a:r>
            <a:r>
              <a:rPr lang="uk-UA" sz="3200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, </a:t>
            </a:r>
            <a:r>
              <a:rPr lang="uk-UA" sz="3200" b="1" i="1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волыняне</a:t>
            </a:r>
            <a:r>
              <a:rPr lang="uk-UA" sz="3200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, </a:t>
            </a:r>
            <a:r>
              <a:rPr lang="uk-UA" sz="3200" b="1" i="1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северяне</a:t>
            </a:r>
            <a:r>
              <a:rPr lang="uk-UA" sz="3200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, </a:t>
            </a:r>
            <a:r>
              <a:rPr lang="uk-UA" sz="3200" b="1" i="1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уличи</a:t>
            </a:r>
            <a:r>
              <a:rPr lang="uk-UA" sz="3200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, </a:t>
            </a:r>
            <a:r>
              <a:rPr lang="uk-UA" sz="3200" b="1" i="1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тиверцы</a:t>
            </a:r>
            <a:r>
              <a:rPr lang="uk-UA" sz="3200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, </a:t>
            </a:r>
            <a:r>
              <a:rPr lang="uk-UA" sz="3200" b="1" i="1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хорваты</a:t>
            </a:r>
            <a:r>
              <a:rPr lang="uk-UA" sz="3200" i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endParaRPr lang="ru-RU" sz="32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3-2sv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3-3sv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343020"/>
          </a:xfrm>
          <a:scene3d>
            <a:camera prst="orthographicFront"/>
            <a:lightRig rig="freezing" dir="t">
              <a:rot lat="0" lon="0" rev="5640000"/>
            </a:lightRig>
          </a:scene3d>
          <a:sp3d>
            <a:bevelT prst="relaxedInset"/>
          </a:sp3d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r>
              <a:rPr lang="ru-RU" sz="5400" dirty="0" smtClean="0">
                <a:solidFill>
                  <a:srgbClr val="FFFF00"/>
                </a:solidFill>
                <a:latin typeface="Bookman Old Style" pitchFamily="18" charset="0"/>
              </a:rPr>
              <a:t>Общественное </a:t>
            </a:r>
            <a:r>
              <a:rPr lang="ru-RU" sz="5400" dirty="0" smtClean="0">
                <a:solidFill>
                  <a:srgbClr val="FFFF00"/>
                </a:solidFill>
                <a:latin typeface="Bookman Old Style" pitchFamily="18" charset="0"/>
              </a:rPr>
              <a:t>устройство:</a:t>
            </a:r>
            <a:endParaRPr lang="ru-RU" sz="5400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3228536"/>
            <a:ext cx="8643998" cy="3343736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</a:schemeClr>
                </a:solidFill>
                <a:latin typeface="Bookman Old Style" pitchFamily="18" charset="0"/>
              </a:rPr>
              <a:t>народное собрание, собирались все реже, власть сосредоточивались у князя и совета старейшин.</a:t>
            </a:r>
            <a:endParaRPr lang="ru-RU" sz="4000" b="1" dirty="0">
              <a:solidFill>
                <a:schemeClr val="tx1">
                  <a:lumMod val="95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71612"/>
            <a:ext cx="5043494" cy="4714908"/>
          </a:xfrm>
        </p:spPr>
        <p:txBody>
          <a:bodyPr>
            <a:normAutofit fontScale="40000" lnSpcReduction="20000"/>
          </a:bodyPr>
          <a:lstStyle/>
          <a:p>
            <a:r>
              <a:rPr lang="ru-RU" sz="3500" b="1" i="1" dirty="0" smtClean="0">
                <a:latin typeface="Bookman Old Style" pitchFamily="18" charset="0"/>
              </a:rPr>
              <a:t>О происхождении названия столицы нашего государства - города Киева - рассказывает автор летописи «Повесть прошлых лет». Современные историки убеждены, что летописная легенда имеет историческую основу. Реальным лицом, в частности, был Кий, </a:t>
            </a:r>
            <a:r>
              <a:rPr lang="uk-UA" sz="3500" b="1" i="1" dirty="0" smtClean="0">
                <a:latin typeface="Bookman Old Style" pitchFamily="18" charset="0"/>
              </a:rPr>
              <a:t>полянський</a:t>
            </a:r>
            <a:r>
              <a:rPr lang="ru-RU" sz="3500" b="1" i="1" dirty="0" smtClean="0">
                <a:latin typeface="Bookman Old Style" pitchFamily="18" charset="0"/>
              </a:rPr>
              <a:t> князь, который жил в конце 6 - в начале 7 ст. Он имел незаурядное полководческое умение, осуществлял многочисленные военные походы. В результате одного из них захватил крепкую крепость на Дунае, намеревался закрепить ее за собой, через что и назвал Киевцем. Поддерживал связи с самыми могучими тогдашними обладателями. Правда, многие ученые считают, что история Киева началась намного раньше. Кий увековечил свое имя тем, что впервые построил на одной из Днепровских гор укрепленный </a:t>
            </a:r>
            <a:r>
              <a:rPr lang="uk-UA" sz="3500" b="1" i="1" dirty="0" smtClean="0">
                <a:latin typeface="Bookman Old Style" pitchFamily="18" charset="0"/>
              </a:rPr>
              <a:t>замок-</a:t>
            </a:r>
            <a:r>
              <a:rPr lang="ru-RU" sz="3500" b="1" i="1" dirty="0" smtClean="0">
                <a:latin typeface="Bookman Old Style" pitchFamily="18" charset="0"/>
              </a:rPr>
              <a:t> крепость. Такое оборонное сооружение в те времена называли огородом - от слова «городить», то есть укреплять, обносить ограждением или стеной. О сводке такого </a:t>
            </a:r>
            <a:r>
              <a:rPr lang="uk-UA" sz="3500" b="1" i="1" dirty="0" smtClean="0">
                <a:latin typeface="Bookman Old Style" pitchFamily="18" charset="0"/>
              </a:rPr>
              <a:t>города</a:t>
            </a:r>
            <a:r>
              <a:rPr lang="ru-RU" sz="3500" b="1" i="1" dirty="0" smtClean="0">
                <a:latin typeface="Bookman Old Style" pitchFamily="18" charset="0"/>
              </a:rPr>
              <a:t> и идет речь в летописи.</a:t>
            </a:r>
            <a:endParaRPr lang="ru-RU" sz="3500" b="1" dirty="0" smtClean="0">
              <a:latin typeface="Bookman Old Style" pitchFamily="18" charset="0"/>
            </a:endParaRPr>
          </a:p>
          <a:p>
            <a:endParaRPr lang="ru-RU" dirty="0"/>
          </a:p>
        </p:txBody>
      </p:sp>
      <p:pic>
        <p:nvPicPr>
          <p:cNvPr id="8" name="Содержимое 7" descr="3-4sv.jpg">
            <a:hlinkClick r:id="rId2"/>
          </p:cNvPr>
          <p:cNvPicPr>
            <a:picLocks noGrp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643570" y="1500174"/>
            <a:ext cx="2786082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573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 </a:t>
            </a:r>
            <a:r>
              <a:rPr lang="ru-RU" sz="3600" b="1" i="1" dirty="0" smtClean="0">
                <a:solidFill>
                  <a:srgbClr val="FF0000"/>
                </a:solidFill>
                <a:latin typeface="Bookman Old Style" pitchFamily="18" charset="0"/>
              </a:rPr>
              <a:t>ПЕРВАЯ </a:t>
            </a:r>
            <a:r>
              <a:rPr lang="ru-RU" sz="3600" b="1" i="1" dirty="0" smtClean="0">
                <a:solidFill>
                  <a:srgbClr val="FF0000"/>
                </a:solidFill>
                <a:latin typeface="Bookman Old Style" pitchFamily="18" charset="0"/>
              </a:rPr>
              <a:t>ИСТОРИЯ ГОРОДА КИЕВА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		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3-5sv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928670"/>
            <a:ext cx="7215238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271582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/>
            <a:r>
              <a:rPr lang="ru-RU" sz="7200" dirty="0" smtClean="0">
                <a:latin typeface="Bookman Old Style" pitchFamily="18" charset="0"/>
              </a:rPr>
              <a:t>Вывод: </a:t>
            </a:r>
            <a:endParaRPr lang="ru-RU" sz="7200" dirty="0"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3228536"/>
            <a:ext cx="8572560" cy="3200860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 algn="ctr"/>
            <a:r>
              <a:rPr lang="en-US" sz="4800" b="1" i="1" dirty="0" smtClean="0">
                <a:solidFill>
                  <a:srgbClr val="C00000"/>
                </a:solidFill>
                <a:latin typeface="Bookman Old Style" pitchFamily="18" charset="0"/>
              </a:rPr>
              <a:t>VIII</a:t>
            </a:r>
            <a:r>
              <a:rPr lang="ru-RU" sz="4800" b="1" i="1" dirty="0" smtClean="0">
                <a:solidFill>
                  <a:srgbClr val="C00000"/>
                </a:solidFill>
                <a:latin typeface="Bookman Old Style" pitchFamily="18" charset="0"/>
              </a:rPr>
              <a:t> - </a:t>
            </a:r>
            <a:r>
              <a:rPr lang="en-US" sz="4800" b="1" i="1" dirty="0" smtClean="0">
                <a:solidFill>
                  <a:srgbClr val="C00000"/>
                </a:solidFill>
                <a:latin typeface="Bookman Old Style" pitchFamily="18" charset="0"/>
              </a:rPr>
              <a:t>IX</a:t>
            </a:r>
            <a:r>
              <a:rPr lang="ru-RU" sz="4800" b="1" i="1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ru-RU" sz="4800" b="1" i="1" dirty="0" smtClean="0">
                <a:solidFill>
                  <a:srgbClr val="C00000"/>
                </a:solidFill>
                <a:latin typeface="Bookman Old Style" pitchFamily="18" charset="0"/>
              </a:rPr>
              <a:t>веках  </a:t>
            </a:r>
            <a:r>
              <a:rPr lang="ru-RU" sz="4800" b="1" i="1" dirty="0" smtClean="0">
                <a:latin typeface="Bookman Old Style" pitchFamily="18" charset="0"/>
              </a:rPr>
              <a:t>у восточных славян шел процесс создания государства</a:t>
            </a:r>
            <a:endParaRPr lang="ru-RU" sz="4800" b="1" i="1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485896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</a:rPr>
              <a:t>Закрепление новых знаний 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843670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b="1" i="1" dirty="0" smtClean="0">
                <a:latin typeface="Bookman Old Style" pitchFamily="18" charset="0"/>
              </a:rPr>
              <a:t>Что объединяет восточных , западных и южных славян?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b="1" i="1" dirty="0" smtClean="0">
                <a:latin typeface="Bookman Old Style" pitchFamily="18" charset="0"/>
              </a:rPr>
              <a:t>Где жили древние славяне?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b="1" i="1" dirty="0" smtClean="0">
                <a:latin typeface="Bookman Old Style" pitchFamily="18" charset="0"/>
              </a:rPr>
              <a:t>К которой из трех ветвей славян принадлежат украинцы</a:t>
            </a:r>
            <a:r>
              <a:rPr lang="ru-RU" b="1" i="1" dirty="0" smtClean="0">
                <a:latin typeface="Bookman Old Style" pitchFamily="18" charset="0"/>
              </a:rPr>
              <a:t>?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b="1" i="1" dirty="0" smtClean="0">
                <a:latin typeface="Bookman Old Style" pitchFamily="18" charset="0"/>
              </a:rPr>
              <a:t>Кто основал Киев?</a:t>
            </a:r>
          </a:p>
          <a:p>
            <a:pPr marL="514350" lvl="0" indent="-514350" algn="l">
              <a:buFont typeface="+mj-lt"/>
              <a:buAutoNum type="arabicPeriod"/>
            </a:pPr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ru-RU" sz="600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Calibri" pitchFamily="34" charset="0"/>
                <a:cs typeface="Arial" pitchFamily="34" charset="0"/>
              </a:rPr>
              <a:t>Цели урока:</a:t>
            </a:r>
            <a:r>
              <a:rPr lang="ru-RU" sz="6000" b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cs typeface="Arial" pitchFamily="34" charset="0"/>
              </a:rPr>
              <a:t/>
            </a:r>
            <a:br>
              <a:rPr lang="ru-RU" sz="6000" b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cs typeface="Arial" pitchFamily="34" charset="0"/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000240"/>
            <a:ext cx="7756424" cy="4071966"/>
          </a:xfrm>
          <a:effectLst>
            <a:innerShdw blurRad="63500" dist="50800" dir="13500000">
              <a:prstClr val="black">
                <a:alpha val="50000"/>
              </a:prstClr>
            </a:innerShdw>
            <a:softEdge rad="127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ru-RU" sz="11200" b="1" i="1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дать начальное представление о  давних славянах; </a:t>
            </a:r>
            <a:r>
              <a:rPr lang="ru-RU" sz="11200" b="1" i="1" dirty="0" smtClean="0">
                <a:solidFill>
                  <a:schemeClr val="bg1"/>
                </a:solidFill>
                <a:latin typeface="Bookman Old Style" pitchFamily="18" charset="0"/>
                <a:ea typeface="Calibri" pitchFamily="34" charset="0"/>
                <a:cs typeface="Arial" pitchFamily="34" charset="0"/>
              </a:rPr>
              <a:t>  ознакомить учеников о происхождении давних славян; </a:t>
            </a:r>
            <a:endParaRPr lang="ru-RU" sz="11200" b="1" i="1" dirty="0" smtClean="0">
              <a:solidFill>
                <a:schemeClr val="bg1"/>
              </a:solidFill>
              <a:latin typeface="Bookman Old Style" pitchFamily="18" charset="0"/>
              <a:ea typeface="Calibr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ru-RU" sz="11200" b="1" i="1" dirty="0" smtClean="0">
                <a:solidFill>
                  <a:schemeClr val="bg1"/>
                </a:solidFill>
                <a:latin typeface="Bookman Old Style" pitchFamily="18" charset="0"/>
              </a:rPr>
              <a:t>воспитывать   </a:t>
            </a:r>
            <a:r>
              <a:rPr lang="ru-RU" sz="11200" b="1" i="1" dirty="0" smtClean="0">
                <a:solidFill>
                  <a:schemeClr val="bg1"/>
                </a:solidFill>
                <a:latin typeface="Bookman Old Style" pitchFamily="18" charset="0"/>
              </a:rPr>
              <a:t>уважительное отношение учащихся к историческому прошлому в частности   к  древнем славянам которые заселяли территорию современной  Украины.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Bookman Old Style" pitchFamily="18" charset="0"/>
              </a:rPr>
              <a:t>Исторические источники из истории славян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sz="2900" b="1" dirty="0" smtClean="0">
                <a:latin typeface="Bookman Old Style" pitchFamily="18" charset="0"/>
              </a:rPr>
              <a:t>Где же жили наши далекие предки?  Летописец  Нестор сказал:  «Славяне, предки украинцев, всегда жили на тех плодородных землях, где когда-то стояли города и села трипольцев». М.Грушевский считал, что предки украинцев жили на плодородных землях над Днепром. Даже когда чужеземцы-захватчики уничтожили их города и села, грабили и убивали, они никогда не исчезали и возрождались к новой жизни. На тех же самых черноземах украинский народ  испокон веков сеет хлеб и растит детей. Это один из самых древних земледельческих  народов на земле.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sz="3600" dirty="0" smtClean="0">
                <a:latin typeface="Bookman Old Style" pitchFamily="18" charset="0"/>
              </a:rPr>
              <a:t>В трудах Римских ученых Плиния Старшего, историка Тацита, географа Птоломея древних славян  </a:t>
            </a:r>
            <a:r>
              <a:rPr lang="ru-RU" sz="3600" u="sng" dirty="0" smtClean="0">
                <a:latin typeface="Bookman Old Style" pitchFamily="18" charset="0"/>
              </a:rPr>
              <a:t>называли </a:t>
            </a:r>
            <a:r>
              <a:rPr lang="ru-RU" sz="3600" b="1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венеды</a:t>
            </a:r>
            <a:r>
              <a:rPr lang="ru-RU" sz="36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.</a:t>
            </a:r>
          </a:p>
          <a:p>
            <a:r>
              <a:rPr lang="ru-RU" sz="3600" dirty="0" smtClean="0">
                <a:latin typeface="Bookman Old Style" pitchFamily="18" charset="0"/>
              </a:rPr>
              <a:t>Во время великого переселения славяне разделились на две ветки: анты – которые проживали на реке Днепр (очень много информации об антах собрал М. Грушевский) и </a:t>
            </a:r>
            <a:r>
              <a:rPr lang="ru-RU" sz="3600" b="1" u="sng" dirty="0" smtClean="0">
                <a:latin typeface="Bookman Old Style" pitchFamily="18" charset="0"/>
              </a:rPr>
              <a:t>склавины</a:t>
            </a:r>
            <a:r>
              <a:rPr lang="ru-RU" sz="3600" u="sng" dirty="0" smtClean="0">
                <a:latin typeface="Bookman Old Style" pitchFamily="18" charset="0"/>
              </a:rPr>
              <a:t> – поляки и чехи.</a:t>
            </a:r>
            <a:endParaRPr lang="ru-RU" sz="3600" dirty="0" smtClean="0">
              <a:latin typeface="Bookman Old Style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414854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latin typeface="Bookman Old Style" pitchFamily="18" charset="0"/>
              </a:rPr>
              <a:t>Во время великого переселения славяне разделились на две ветки: </a:t>
            </a:r>
            <a:r>
              <a:rPr lang="ru-RU" sz="4800" u="sng" dirty="0" smtClean="0">
                <a:solidFill>
                  <a:srgbClr val="FF0000"/>
                </a:solidFill>
                <a:latin typeface="Bookman Old Style" pitchFamily="18" charset="0"/>
              </a:rPr>
              <a:t>анты</a:t>
            </a:r>
            <a:r>
              <a:rPr lang="ru-RU" sz="4800" dirty="0" smtClean="0">
                <a:latin typeface="Bookman Old Style" pitchFamily="18" charset="0"/>
              </a:rPr>
              <a:t> – которые проживали на реке Днепр </a:t>
            </a:r>
            <a:r>
              <a:rPr lang="ru-RU" sz="4800" dirty="0" smtClean="0">
                <a:latin typeface="Bookman Old Style" pitchFamily="18" charset="0"/>
              </a:rPr>
              <a:t> </a:t>
            </a:r>
            <a:r>
              <a:rPr lang="ru-RU" sz="4800" dirty="0" smtClean="0">
                <a:latin typeface="Bookman Old Style" pitchFamily="18" charset="0"/>
              </a:rPr>
              <a:t>и </a:t>
            </a:r>
            <a:r>
              <a:rPr lang="ru-RU" sz="4800" u="sng" dirty="0" smtClean="0">
                <a:solidFill>
                  <a:srgbClr val="FF0000"/>
                </a:solidFill>
                <a:latin typeface="Bookman Old Style" pitchFamily="18" charset="0"/>
              </a:rPr>
              <a:t>склавины </a:t>
            </a:r>
            <a:r>
              <a:rPr lang="ru-RU" sz="3200" u="sng" dirty="0" smtClean="0">
                <a:latin typeface="Bookman Old Style" pitchFamily="18" charset="0"/>
              </a:rPr>
              <a:t/>
            </a:r>
            <a:br>
              <a:rPr lang="ru-RU" sz="3200" u="sng" dirty="0" smtClean="0">
                <a:latin typeface="Bookman Old Style" pitchFamily="18" charset="0"/>
              </a:rPr>
            </a:br>
            <a:r>
              <a:rPr lang="ru-RU" sz="3200" dirty="0" smtClean="0">
                <a:latin typeface="Bookman Old Style" pitchFamily="18" charset="0"/>
              </a:rPr>
              <a:t/>
            </a:r>
            <a:br>
              <a:rPr lang="ru-RU" sz="3200" dirty="0" smtClean="0">
                <a:latin typeface="Bookman Old Style" pitchFamily="18" charset="0"/>
              </a:rPr>
            </a:br>
            <a:endParaRPr lang="ru-RU" sz="320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700078"/>
          </a:xfrm>
        </p:spPr>
        <p:txBody>
          <a:bodyPr>
            <a:normAutofit fontScale="90000"/>
          </a:bodyPr>
          <a:lstStyle/>
          <a:p>
            <a:pPr algn="ctr"/>
            <a:r>
              <a:rPr lang="ru-RU" u="sng" dirty="0" smtClean="0"/>
              <a:t>Занятия антов: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000240"/>
            <a:ext cx="8501122" cy="4643470"/>
          </a:xfrm>
          <a:ln w="76200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400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7400" b="1" u="sng" dirty="0" smtClean="0">
                <a:solidFill>
                  <a:schemeClr val="bg1"/>
                </a:solidFill>
                <a:latin typeface="Bookman Old Style" pitchFamily="18" charset="0"/>
              </a:rPr>
              <a:t>Подсечное земледелие</a:t>
            </a:r>
            <a:r>
              <a:rPr lang="ru-RU" sz="7400" b="1" dirty="0" smtClean="0">
                <a:solidFill>
                  <a:schemeClr val="bg1"/>
                </a:solidFill>
                <a:latin typeface="Bookman Old Style" pitchFamily="18" charset="0"/>
              </a:rPr>
              <a:t> ( на участке земли рубили деревья, выкорчевывали корни и все это оставлялось до следующего года.  В следующем году все это сжигалось и удобрялась земля).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7400" b="1" u="sng" dirty="0" smtClean="0">
                <a:solidFill>
                  <a:schemeClr val="bg1"/>
                </a:solidFill>
                <a:latin typeface="Bookman Old Style" pitchFamily="18" charset="0"/>
              </a:rPr>
              <a:t>Ремесла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7400" b="1" u="sng" dirty="0" smtClean="0">
                <a:solidFill>
                  <a:schemeClr val="bg1"/>
                </a:solidFill>
                <a:latin typeface="Bookman Old Style" pitchFamily="18" charset="0"/>
              </a:rPr>
              <a:t>Военное дело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7400" b="1" u="sng" dirty="0" smtClean="0">
                <a:solidFill>
                  <a:schemeClr val="bg1"/>
                </a:solidFill>
                <a:latin typeface="Bookman Old Style" pitchFamily="18" charset="0"/>
              </a:rPr>
              <a:t>Рыболовство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7400" b="1" u="sng" dirty="0" smtClean="0">
                <a:solidFill>
                  <a:schemeClr val="bg1"/>
                </a:solidFill>
                <a:latin typeface="Bookman Old Style" pitchFamily="18" charset="0"/>
              </a:rPr>
              <a:t>Бортничеств</a:t>
            </a:r>
            <a:r>
              <a:rPr lang="ru-RU" u="sng" dirty="0" smtClean="0"/>
              <a:t>о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1214422"/>
            <a:ext cx="7374090" cy="928694"/>
          </a:xfrm>
        </p:spPr>
        <p:txBody>
          <a:bodyPr/>
          <a:lstStyle/>
          <a:p>
            <a:pPr algn="ctr"/>
            <a:r>
              <a:rPr lang="ru-RU" u="sng" dirty="0" smtClean="0"/>
              <a:t/>
            </a:r>
            <a:br>
              <a:rPr lang="ru-RU" u="sng" dirty="0" smtClean="0"/>
            </a:br>
            <a:r>
              <a:rPr lang="ru-RU" sz="5400" u="sng" dirty="0" smtClean="0">
                <a:solidFill>
                  <a:srgbClr val="C00000"/>
                </a:solidFill>
                <a:latin typeface="Bookman Old Style" pitchFamily="18" charset="0"/>
              </a:rPr>
              <a:t>Общественные </a:t>
            </a:r>
            <a:r>
              <a:rPr lang="ru-RU" sz="5400" u="sng" dirty="0" smtClean="0">
                <a:solidFill>
                  <a:srgbClr val="C00000"/>
                </a:solidFill>
                <a:latin typeface="Bookman Old Style" pitchFamily="18" charset="0"/>
              </a:rPr>
              <a:t>порядки у славян</a:t>
            </a:r>
            <a:r>
              <a:rPr lang="ru-RU" sz="3200" dirty="0" smtClean="0">
                <a:latin typeface="Bookman Old Style" pitchFamily="18" charset="0"/>
              </a:rPr>
              <a:t/>
            </a:r>
            <a:br>
              <a:rPr lang="ru-RU" sz="3200" dirty="0" smtClean="0">
                <a:latin typeface="Bookman Old Style" pitchFamily="18" charset="0"/>
              </a:rPr>
            </a:br>
            <a:endParaRPr lang="ru-RU" sz="3200" dirty="0">
              <a:latin typeface="Bookman Old Style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857364"/>
            <a:ext cx="7772400" cy="450059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lvl="0" algn="ctr"/>
            <a:r>
              <a:rPr lang="ru-RU" sz="3600" dirty="0" smtClean="0">
                <a:solidFill>
                  <a:schemeClr val="bg1"/>
                </a:solidFill>
                <a:latin typeface="Bookman Old Style" pitchFamily="18" charset="0"/>
              </a:rPr>
              <a:t>Древние славяне перешли от первобытного строя к феодальному минуя рабовладельческий.</a:t>
            </a:r>
          </a:p>
          <a:p>
            <a:pPr lvl="0" algn="ctr"/>
            <a:r>
              <a:rPr lang="ru-RU" sz="3600" dirty="0" smtClean="0">
                <a:solidFill>
                  <a:schemeClr val="bg1"/>
                </a:solidFill>
                <a:latin typeface="Bookman Old Style" pitchFamily="18" charset="0"/>
              </a:rPr>
              <a:t>Жили племенами, в племени было </a:t>
            </a:r>
            <a:r>
              <a:rPr lang="ru-RU" sz="3600" b="1" u="sng" dirty="0" smtClean="0">
                <a:solidFill>
                  <a:schemeClr val="bg1"/>
                </a:solidFill>
                <a:latin typeface="Bookman Old Style" pitchFamily="18" charset="0"/>
              </a:rPr>
              <a:t>вече –</a:t>
            </a:r>
            <a:r>
              <a:rPr lang="ru-RU" sz="3600" dirty="0" smtClean="0">
                <a:solidFill>
                  <a:schemeClr val="bg1"/>
                </a:solidFill>
                <a:latin typeface="Bookman Old Style" pitchFamily="18" charset="0"/>
              </a:rPr>
              <a:t> это народное собрание, был князь с дружиной и совет старейшин.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8229600" cy="1000132"/>
          </a:xfrm>
          <a:ln w="76200">
            <a:solidFill>
              <a:srgbClr val="A5002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Bookman Old Style" pitchFamily="18" charset="0"/>
              </a:rPr>
              <a:t>Исторические источники из истории славян</a:t>
            </a:r>
            <a:endParaRPr lang="ru-RU" sz="36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28596" y="1571612"/>
            <a:ext cx="4040188" cy="4788708"/>
          </a:xfrm>
          <a:ln w="76200">
            <a:solidFill>
              <a:srgbClr val="A5002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57150" dist="38100" dir="5400000" algn="ctr" rotWithShape="0">
              <a:schemeClr val="accent2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i="1" dirty="0" smtClean="0">
                <a:latin typeface="Bookman Old Style" pitchFamily="18" charset="0"/>
              </a:rPr>
              <a:t>Самыми давними названиями, которыми пользовались </a:t>
            </a:r>
            <a:r>
              <a:rPr lang="ru-RU" sz="2000" b="1" i="1" dirty="0" smtClean="0">
                <a:latin typeface="Bookman Old Style" pitchFamily="18" charset="0"/>
              </a:rPr>
              <a:t>наши </a:t>
            </a:r>
            <a:r>
              <a:rPr lang="ru-RU" sz="2000" b="1" i="1" dirty="0" smtClean="0">
                <a:latin typeface="Bookman Old Style" pitchFamily="18" charset="0"/>
              </a:rPr>
              <a:t>предки для названия своей земли и себя самих, </a:t>
            </a:r>
            <a:r>
              <a:rPr lang="ru-RU" sz="2000" b="1" i="1" dirty="0" smtClean="0">
                <a:latin typeface="Bookman Old Style" pitchFamily="18" charset="0"/>
              </a:rPr>
              <a:t>были </a:t>
            </a:r>
            <a:r>
              <a:rPr lang="ru-RU" sz="2000" b="1" i="1" dirty="0" smtClean="0">
                <a:latin typeface="Bookman Old Style" pitchFamily="18" charset="0"/>
              </a:rPr>
              <a:t>Русь и </a:t>
            </a:r>
            <a:r>
              <a:rPr lang="uk-UA" sz="2000" b="1" i="1" dirty="0" smtClean="0">
                <a:latin typeface="Bookman Old Style" pitchFamily="18" charset="0"/>
              </a:rPr>
              <a:t>русичи</a:t>
            </a:r>
            <a:r>
              <a:rPr lang="ru-RU" sz="2000" b="1" i="1" dirty="0" smtClean="0">
                <a:latin typeface="Bookman Old Style" pitchFamily="18" charset="0"/>
              </a:rPr>
              <a:t>. </a:t>
            </a:r>
            <a:endParaRPr lang="ru-RU" sz="2000" b="1" dirty="0" smtClean="0">
              <a:latin typeface="Bookman Old Style" pitchFamily="18" charset="0"/>
            </a:endParaRPr>
          </a:p>
          <a:p>
            <a:r>
              <a:rPr lang="ru-RU" sz="2000" b="1" i="1" dirty="0" smtClean="0">
                <a:latin typeface="Bookman Old Style" pitchFamily="18" charset="0"/>
              </a:rPr>
              <a:t>Именно название Русь предшествовала названию </a:t>
            </a:r>
            <a:r>
              <a:rPr lang="ru-RU" sz="2000" b="1" i="1" dirty="0" smtClean="0">
                <a:latin typeface="Bookman Old Style" pitchFamily="18" charset="0"/>
              </a:rPr>
              <a:t>Украина </a:t>
            </a:r>
            <a:r>
              <a:rPr lang="ru-RU" sz="2000" b="1" i="1" dirty="0" smtClean="0">
                <a:latin typeface="Bookman Old Style" pitchFamily="18" charset="0"/>
              </a:rPr>
              <a:t>на обозначение земли, </a:t>
            </a:r>
            <a:r>
              <a:rPr lang="ru-RU" sz="2000" b="1" dirty="0" smtClean="0">
                <a:latin typeface="Bookman Old Style" pitchFamily="18" charset="0"/>
              </a:rPr>
              <a:t>  </a:t>
            </a:r>
            <a:r>
              <a:rPr lang="ru-RU" sz="2000" b="1" i="1" dirty="0" smtClean="0">
                <a:latin typeface="Bookman Old Style" pitchFamily="18" charset="0"/>
              </a:rPr>
              <a:t>заселенной </a:t>
            </a:r>
            <a:r>
              <a:rPr lang="uk-UA" sz="2000" b="1" i="1" dirty="0" smtClean="0">
                <a:latin typeface="Bookman Old Style" pitchFamily="18" charset="0"/>
              </a:rPr>
              <a:t>украинцами - русичами</a:t>
            </a:r>
            <a:r>
              <a:rPr lang="ru-RU" sz="2000" b="1" i="1" dirty="0" smtClean="0">
                <a:latin typeface="Bookman Old Style" pitchFamily="18" charset="0"/>
              </a:rPr>
              <a:t>.</a:t>
            </a:r>
            <a:endParaRPr lang="ru-RU" sz="2000" b="1" dirty="0" smtClean="0">
              <a:latin typeface="Bookman Old Style" pitchFamily="18" charset="0"/>
            </a:endParaRPr>
          </a:p>
          <a:p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86314" y="1500174"/>
            <a:ext cx="4041775" cy="4788708"/>
          </a:xfrm>
          <a:ln w="76200">
            <a:solidFill>
              <a:srgbClr val="A5002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57150" dist="38100" dir="5400000" algn="ctr" rotWithShape="0">
              <a:schemeClr val="accent2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b="1" i="1" dirty="0" smtClean="0">
                <a:latin typeface="Bookman Old Style" pitchFamily="18" charset="0"/>
              </a:rPr>
              <a:t>Название Украина впервые употреблено в летописи </a:t>
            </a:r>
            <a:r>
              <a:rPr lang="ru-RU" b="1" i="1" u="sng" dirty="0" smtClean="0">
                <a:solidFill>
                  <a:srgbClr val="FF0000"/>
                </a:solidFill>
                <a:latin typeface="Bookman Old Style" pitchFamily="18" charset="0"/>
              </a:rPr>
              <a:t>под </a:t>
            </a:r>
            <a:r>
              <a:rPr lang="ru-RU" b="1" u="sng" dirty="0" smtClean="0">
                <a:solidFill>
                  <a:srgbClr val="FF0000"/>
                </a:solidFill>
                <a:latin typeface="Bookman Old Style" pitchFamily="18" charset="0"/>
              </a:rPr>
              <a:t>1187 годом </a:t>
            </a:r>
            <a:r>
              <a:rPr lang="ru-RU" b="1" i="1" u="sng" dirty="0" smtClean="0">
                <a:solidFill>
                  <a:srgbClr val="FF0000"/>
                </a:solidFill>
                <a:latin typeface="Bookman Old Style" pitchFamily="18" charset="0"/>
              </a:rPr>
              <a:t>к Киевщине, </a:t>
            </a:r>
            <a:r>
              <a:rPr lang="ru-RU" b="1" i="1" u="sng" dirty="0" smtClean="0">
                <a:solidFill>
                  <a:srgbClr val="FF0000"/>
                </a:solidFill>
                <a:latin typeface="Bookman Old Style" pitchFamily="18" charset="0"/>
              </a:rPr>
              <a:t>Переяславщине </a:t>
            </a:r>
            <a:r>
              <a:rPr lang="ru-RU" b="1" i="1" u="sng" dirty="0" smtClean="0">
                <a:solidFill>
                  <a:srgbClr val="FF0000"/>
                </a:solidFill>
                <a:latin typeface="Bookman Old Style" pitchFamily="18" charset="0"/>
              </a:rPr>
              <a:t>и </a:t>
            </a:r>
            <a:r>
              <a:rPr lang="ru-RU" b="1" i="1" u="sng" dirty="0" smtClean="0">
                <a:solidFill>
                  <a:srgbClr val="FF0000"/>
                </a:solidFill>
                <a:latin typeface="Bookman Old Style" pitchFamily="18" charset="0"/>
              </a:rPr>
              <a:t>Черниговщины. </a:t>
            </a:r>
            <a:r>
              <a:rPr lang="ru-RU" b="1" i="1" dirty="0" smtClean="0">
                <a:latin typeface="Bookman Old Style" pitchFamily="18" charset="0"/>
              </a:rPr>
              <a:t>Она происходит от слова страна, что значило родной край, страна, земля. Впоследствии название Украина распространилась на всю нашу землю и дала наименование нашему народу, вытеснив из обихода более давнюю - Русь.</a:t>
            </a:r>
            <a:endParaRPr lang="ru-RU" b="1" dirty="0" smtClean="0">
              <a:latin typeface="Bookman Old Style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85720" y="571480"/>
            <a:ext cx="2643206" cy="4929222"/>
          </a:xfrm>
          <a:effectLst>
            <a:innerShdw blurRad="114300">
              <a:prstClr val="black"/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rgbClr val="0000CC"/>
                </a:solidFill>
                <a:latin typeface="Bookman Old Style" pitchFamily="18" charset="0"/>
              </a:rPr>
              <a:t>К украинцам часто применяют название славяне, ведь украинский народ </a:t>
            </a:r>
            <a:r>
              <a:rPr lang="ru-RU" sz="2400" b="1" i="1" dirty="0" smtClean="0">
                <a:solidFill>
                  <a:srgbClr val="0000CC"/>
                </a:solidFill>
                <a:latin typeface="Bookman Old Style" pitchFamily="18" charset="0"/>
              </a:rPr>
              <a:t>принадлежит </a:t>
            </a:r>
            <a:r>
              <a:rPr lang="ru-RU" sz="2400" b="1" i="1" dirty="0" smtClean="0">
                <a:solidFill>
                  <a:srgbClr val="0000CC"/>
                </a:solidFill>
                <a:latin typeface="Bookman Old Style" pitchFamily="18" charset="0"/>
              </a:rPr>
              <a:t>к славянским</a:t>
            </a:r>
            <a:endParaRPr lang="ru-RU" sz="2400" b="1" dirty="0" smtClean="0">
              <a:solidFill>
                <a:srgbClr val="0000CC"/>
              </a:solidFill>
              <a:latin typeface="Bookman Old Style" pitchFamily="18" charset="0"/>
            </a:endParaRPr>
          </a:p>
          <a:p>
            <a:endParaRPr lang="ru-RU" dirty="0"/>
          </a:p>
        </p:txBody>
      </p:sp>
      <p:pic>
        <p:nvPicPr>
          <p:cNvPr id="5" name="Рисунок 4" descr="3-1sv.jpg">
            <a:hlinkClick r:id="rId2"/>
          </p:cNvPr>
          <p:cNvPicPr>
            <a:picLocks noGrp="1"/>
          </p:cNvPicPr>
          <p:nvPr>
            <p:ph type="pic" idx="1"/>
          </p:nvPr>
        </p:nvPicPr>
        <p:blipFill>
          <a:blip r:embed="rId3"/>
          <a:srcRect l="14074" r="14074"/>
          <a:stretch>
            <a:fillRect/>
          </a:stretch>
        </p:blipFill>
        <p:spPr bwMode="auto">
          <a:xfrm rot="375535">
            <a:off x="3178357" y="867090"/>
            <a:ext cx="5411586" cy="4871682"/>
          </a:xfrm>
          <a:prstGeom prst="rect">
            <a:avLst/>
          </a:prstGeom>
          <a:noFill/>
          <a:ln w="5715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214414" y="1071546"/>
            <a:ext cx="7072362" cy="1214446"/>
          </a:xfrm>
          <a:prstGeom prst="round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Arial" pitchFamily="34" charset="0"/>
              </a:rPr>
              <a:t>В </a:t>
            </a:r>
            <a:r>
              <a:rPr lang="ru-RU" sz="2800" b="1" u="sng" dirty="0" smtClean="0">
                <a:solidFill>
                  <a:schemeClr val="bg1"/>
                </a:solidFill>
                <a:latin typeface="Bookman Old Style" pitchFamily="18" charset="0"/>
                <a:ea typeface="Calibri" pitchFamily="34" charset="0"/>
                <a:cs typeface="Arial" pitchFamily="34" charset="0"/>
              </a:rPr>
              <a:t>ХІІІ</a:t>
            </a:r>
            <a:r>
              <a:rPr lang="uk-UA" sz="2800" b="1" u="sng" dirty="0" smtClean="0">
                <a:solidFill>
                  <a:schemeClr val="bg1"/>
                </a:solidFill>
                <a:latin typeface="Bookman Old Style" pitchFamily="18" charset="0"/>
                <a:ea typeface="Calibri" pitchFamily="34" charset="0"/>
                <a:cs typeface="Arial" pitchFamily="34" charset="0"/>
              </a:rPr>
              <a:t>-ІХ </a:t>
            </a:r>
            <a:r>
              <a:rPr lang="uk-UA" sz="2800" b="1" dirty="0" smtClean="0"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Arial" pitchFamily="34" charset="0"/>
              </a:rPr>
              <a:t>– славяне разделились на три ветки</a:t>
            </a:r>
            <a:endParaRPr lang="ru-RU" sz="2800" dirty="0">
              <a:latin typeface="Bookman Old Style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71868" y="2857496"/>
            <a:ext cx="2428892" cy="321471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Bookman Old Style" pitchFamily="18" charset="0"/>
              </a:rPr>
              <a:t>Южные</a:t>
            </a:r>
          </a:p>
          <a:p>
            <a:pPr algn="ctr"/>
            <a:r>
              <a:rPr lang="ru-RU" sz="24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Bookman Old Style" pitchFamily="18" charset="0"/>
              </a:rPr>
              <a:t> (болгары, македонцы, хорваты,</a:t>
            </a:r>
          </a:p>
          <a:p>
            <a:pPr algn="ctr"/>
            <a:r>
              <a:rPr lang="ru-RU" sz="24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Bookman Old Style" pitchFamily="18" charset="0"/>
              </a:rPr>
              <a:t>черногорцы, сербы)</a:t>
            </a:r>
            <a:endParaRPr lang="ru-RU" sz="2400" dirty="0">
              <a:solidFill>
                <a:schemeClr val="bg1">
                  <a:lumMod val="75000"/>
                  <a:lumOff val="2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86512" y="2643182"/>
            <a:ext cx="2500330" cy="385765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Bookman Old Style" pitchFamily="18" charset="0"/>
              </a:rPr>
              <a:t>Восточные</a:t>
            </a:r>
            <a:r>
              <a:rPr lang="ru-RU" sz="2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Bookman Old Style" pitchFamily="18" charset="0"/>
              </a:rPr>
              <a:t> (украинцы, белорусы, русские)</a:t>
            </a:r>
            <a:endParaRPr lang="ru-RU" sz="2800" dirty="0">
              <a:solidFill>
                <a:schemeClr val="bg1">
                  <a:lumMod val="75000"/>
                  <a:lumOff val="25000"/>
                </a:schemeClr>
              </a:solidFill>
              <a:latin typeface="Bookman Old Style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5400000">
            <a:off x="3053942" y="1017968"/>
            <a:ext cx="357190" cy="28932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6" idx="2"/>
            <a:endCxn id="9" idx="0"/>
          </p:cNvCxnSpPr>
          <p:nvPr/>
        </p:nvCxnSpPr>
        <p:spPr>
          <a:xfrm rot="16200000" flipH="1">
            <a:off x="5965041" y="1071546"/>
            <a:ext cx="357190" cy="27860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трелка вниз 25"/>
          <p:cNvSpPr/>
          <p:nvPr/>
        </p:nvSpPr>
        <p:spPr>
          <a:xfrm>
            <a:off x="4714876" y="2285992"/>
            <a:ext cx="45719" cy="500066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2910" y="2643182"/>
            <a:ext cx="2428892" cy="385765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Bookman Old Style" pitchFamily="18" charset="0"/>
              </a:rPr>
              <a:t>Западные</a:t>
            </a:r>
          </a:p>
          <a:p>
            <a:pPr algn="ctr"/>
            <a:r>
              <a:rPr lang="ru-RU" sz="2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Bookman Old Style" pitchFamily="18" charset="0"/>
              </a:rPr>
              <a:t>(поляки, чехи, словаки)</a:t>
            </a:r>
            <a:endParaRPr lang="ru-RU" sz="2800" dirty="0">
              <a:solidFill>
                <a:schemeClr val="bg1">
                  <a:lumMod val="75000"/>
                  <a:lumOff val="25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770</TotalTime>
  <Words>676</Words>
  <PresentationFormat>Экран (4:3)</PresentationFormat>
  <Paragraphs>45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Тема урока: </vt:lpstr>
      <vt:lpstr>Цели урока: </vt:lpstr>
      <vt:lpstr>Исторические источники из истории славян</vt:lpstr>
      <vt:lpstr>Во время великого переселения славяне разделились на две ветки: анты – которые проживали на реке Днепр  и склавины   </vt:lpstr>
      <vt:lpstr>Занятия антов: </vt:lpstr>
      <vt:lpstr> Общественные порядки у славян </vt:lpstr>
      <vt:lpstr>Исторические источники из истории славян</vt:lpstr>
      <vt:lpstr>Слайд 8</vt:lpstr>
      <vt:lpstr>Слайд 9</vt:lpstr>
      <vt:lpstr>Восточные славяне             ХІІІ-ІХ веках жили союзами-племен, насчитывали            14 союзов-племен, </vt:lpstr>
      <vt:lpstr>Слайд 11</vt:lpstr>
      <vt:lpstr>Слайд 12</vt:lpstr>
      <vt:lpstr>Общественное устройство:</vt:lpstr>
      <vt:lpstr>  ПЕРВАЯ ИСТОРИЯ ГОРОДА КИЕВА    </vt:lpstr>
      <vt:lpstr>Слайд 15</vt:lpstr>
      <vt:lpstr>Вывод: </vt:lpstr>
      <vt:lpstr>Закрепление новых знаний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Музей бойової слави  « Пам’ять»  </dc:title>
  <dc:creator>Света</dc:creator>
  <cp:lastModifiedBy>мой</cp:lastModifiedBy>
  <cp:revision>59</cp:revision>
  <dcterms:created xsi:type="dcterms:W3CDTF">2010-03-25T19:09:31Z</dcterms:created>
  <dcterms:modified xsi:type="dcterms:W3CDTF">2011-10-08T20:25:49Z</dcterms:modified>
</cp:coreProperties>
</file>