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5" r:id="rId1"/>
  </p:sldMasterIdLst>
  <p:sldIdLst>
    <p:sldId id="256" r:id="rId2"/>
    <p:sldId id="259" r:id="rId3"/>
    <p:sldId id="260" r:id="rId4"/>
    <p:sldId id="261" r:id="rId5"/>
    <p:sldId id="262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4" r:id="rId14"/>
    <p:sldId id="275" r:id="rId15"/>
    <p:sldId id="273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0307-B85C-446A-8EF0-0407D435D787}" type="datetimeFigureOut">
              <a:rPr lang="en-US" smtClean="0"/>
              <a:t>10/24/2016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92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62E7-95FA-4FC4-9EC5-DDBFA8DC7417}" type="datetimeFigureOut">
              <a:rPr lang="en-US" smtClean="0"/>
              <a:t>10/24/2016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8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87F2-A784-4F72-BB57-0E9EACDE722E}" type="datetimeFigureOut">
              <a:rPr lang="en-US" smtClean="0"/>
              <a:t>10/24/2016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55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D51E-4B19-444E-85C0-DBD7EB6263F4}" type="datetimeFigureOut">
              <a:rPr lang="en-US" smtClean="0"/>
              <a:t>10/24/2016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996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255A-4AD5-4D3E-9A0A-689DA3BA976C}" type="datetimeFigureOut">
              <a:rPr lang="en-US" smtClean="0"/>
              <a:t>10/24/2016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87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F52CC-F3D9-41D4-BCE4-C208E61A3F31}" type="datetimeFigureOut">
              <a:rPr lang="en-US" smtClean="0"/>
              <a:t>10/24/2016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61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F52CC-F3D9-41D4-BCE4-C208E61A3F31}" type="datetimeFigureOut">
              <a:rPr lang="en-US" smtClean="0"/>
              <a:t>10/24/2016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56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E2CC-454D-4466-AC55-B86DA0A87BAE}" type="datetimeFigureOut">
              <a:rPr lang="en-US" smtClean="0"/>
              <a:t>10/24/2016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26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B1BF-4039-460D-A637-65428CBD720E}" type="datetimeFigureOut">
              <a:rPr lang="en-US" smtClean="0"/>
              <a:t>10/24/2016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92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9ACE-9343-4EBE-B5CA-AEA240A1DC53}" type="datetimeFigureOut">
              <a:rPr lang="en-US" smtClean="0"/>
              <a:t>10/24/2016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32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00F7B-89C5-4DF7-A309-6263220147D4}" type="datetimeFigureOut">
              <a:rPr lang="en-US" smtClean="0"/>
              <a:t>10/24/2016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05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C95DE-FD64-4606-AE61-EC1136867CC6}" type="datetimeFigureOut">
              <a:rPr lang="en-US" smtClean="0"/>
              <a:t>10/24/2016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33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0BBD-30FE-4CF1-900A-0C45149F8AF8}" type="datetimeFigureOut">
              <a:rPr lang="en-US" smtClean="0"/>
              <a:t>10/24/2016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28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5F7F-3E81-4C65-A4D1-CB62D5B9DB91}" type="datetimeFigureOut">
              <a:rPr lang="en-US" smtClean="0"/>
              <a:t>10/24/2016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35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ECC86-1672-4627-AEFE-EC5485C73905}" type="datetimeFigureOut">
              <a:rPr lang="en-US" smtClean="0"/>
              <a:t>10/24/2016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04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CB01F-D966-4C62-B900-0BE008A90C98}" type="datetimeFigureOut">
              <a:rPr lang="en-US" smtClean="0"/>
              <a:t>10/24/2016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69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A0EA-7DC7-4964-BB97-B173EF3B859A}" type="datetimeFigureOut">
              <a:rPr lang="en-US" smtClean="0"/>
              <a:t>10/24/2016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13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30EF52CC-F3D9-41D4-BCE4-C208E61A3F31}" type="datetimeFigureOut">
              <a:rPr lang="en-US" smtClean="0"/>
              <a:t>10/24/2016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7949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mon.gov.ua/content/%D0%9E%D1%81%D0%B2%D1%96%D1%82%D0%B0/derj-standart-pochatk-new.pdf" TargetMode="External"/><Relationship Id="rId2" Type="http://schemas.openxmlformats.org/officeDocument/2006/relationships/hyperlink" Target="http://mon.gov.ua/content/%D0%9E%D1%81%D0%B2%D1%96%D1%82%D0%B0/derj-standart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mon.gov.ua/content/%D0%9E%D1%81%D0%B2%D1%96%D1%82%D0%B0/post-derzh-stan-(1).pdf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mon.gov.ua/activity/education/zagalna-serednya/pochatkova-shkola-2016-2/" TargetMode="External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old.mon.gov.ua/ua/about-ministry/normative/6119-" TargetMode="External"/><Relationship Id="rId4" Type="http://schemas.openxmlformats.org/officeDocument/2006/relationships/hyperlink" Target="http://mon.gov.ua/activity/education/zagalna-serednya/metoduchni.html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mon.gov.ua/activity/education/zagalna-serednya/navchalni-programy.html" TargetMode="External"/><Relationship Id="rId3" Type="http://schemas.openxmlformats.org/officeDocument/2006/relationships/hyperlink" Target="http://www.mon.gov.ua/" TargetMode="External"/><Relationship Id="rId7" Type="http://schemas.openxmlformats.org/officeDocument/2006/relationships/hyperlink" Target="http://mon.gov.ua/activity/education/zagalna-serednya/navchalni-plany.html" TargetMode="External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mon.gov.ua/activity/education/zagalna-serednya/derj-stand.html" TargetMode="External"/><Relationship Id="rId11" Type="http://schemas.openxmlformats.org/officeDocument/2006/relationships/hyperlink" Target="http://old.mon.gov.ua/ua/about-ministry/normative/6119-" TargetMode="External"/><Relationship Id="rId5" Type="http://schemas.openxmlformats.org/officeDocument/2006/relationships/hyperlink" Target="http://osvita.ua/legislation/law/2232/" TargetMode="External"/><Relationship Id="rId10" Type="http://schemas.openxmlformats.org/officeDocument/2006/relationships/hyperlink" Target="http://mon.gov.ua/activity/education/zagalna-serednya/metoduchni.html" TargetMode="External"/><Relationship Id="rId4" Type="http://schemas.openxmlformats.org/officeDocument/2006/relationships/hyperlink" Target="http://zakon3.rada.gov.ua/laws/show/ru/1060-12" TargetMode="External"/><Relationship Id="rId9" Type="http://schemas.openxmlformats.org/officeDocument/2006/relationships/hyperlink" Target="http://mon.gov.ua/activity/education/zagalna-serednya/pochatkova-shkola-2016-2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zakon3.rada.gov.ua/laws/show/254%D0%BA/96-%D0%B2%D1%80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hyperlink" Target="http://www.mon.gov.ua/" TargetMode="Externa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zakon5.rada.gov.ua/laws/show/1392-2011-%D0%BF/paran245#n245" TargetMode="External"/><Relationship Id="rId2" Type="http://schemas.openxmlformats.org/officeDocument/2006/relationships/hyperlink" Target="http://zakon5.rada.gov.ua/laws/show/1392-2011-%D0%BF#n241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97736" y="2936384"/>
            <a:ext cx="9839458" cy="2228044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Вивчення </a:t>
            </a:r>
            <a:br>
              <a:rPr lang="uk-UA" sz="40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uk-UA" sz="40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нормативно-правових актів і </a:t>
            </a:r>
            <a:br>
              <a:rPr lang="uk-UA" sz="40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uk-UA" sz="40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дотримання їх </a:t>
            </a:r>
            <a:br>
              <a:rPr lang="uk-UA" sz="40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uk-UA" sz="40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положень на практиці</a:t>
            </a:r>
            <a:endParaRPr lang="ru-RU" sz="40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370" y="473601"/>
            <a:ext cx="2801863" cy="2152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://image.slidesharecdn.com/random-141214101209-conversion-gate02/95/-2-638.jpg?cb=141855198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345" y="473601"/>
            <a:ext cx="2867025" cy="2152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Картинки по запросу картинка україн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643" y="473601"/>
            <a:ext cx="3028810" cy="2152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868992" y="5623609"/>
            <a:ext cx="3882980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Підготувала вчитель історії </a:t>
            </a:r>
            <a:endParaRPr lang="ru-RU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САЛТАНОВСЬКА С.В.</a:t>
            </a:r>
            <a:endParaRPr lang="ru-RU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56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2890" y="684607"/>
            <a:ext cx="8925059" cy="120032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2400" b="1" dirty="0">
                <a:latin typeface="Bookman Old Style" panose="02050604050505020204" pitchFamily="18" charset="0"/>
                <a:ea typeface="Times New Roman" panose="02020603050405020304" pitchFamily="18" charset="0"/>
              </a:rPr>
              <a:t>У старших </a:t>
            </a:r>
            <a:r>
              <a:rPr lang="uk-UA" sz="2400" b="1" dirty="0" smtClean="0">
                <a:latin typeface="Bookman Old Style" panose="02050604050505020204" pitchFamily="18" charset="0"/>
                <a:ea typeface="Times New Roman" panose="02020603050405020304" pitchFamily="18" charset="0"/>
              </a:rPr>
              <a:t>клас</a:t>
            </a:r>
            <a:r>
              <a:rPr lang="uk-UA" sz="2400" b="1" dirty="0" smtClean="0">
                <a:latin typeface="Bookman Old Style" panose="02050604050505020204" pitchFamily="18" charset="0"/>
                <a:ea typeface="Times New Roman" panose="02020603050405020304" pitchFamily="18" charset="0"/>
              </a:rPr>
              <a:t>ах</a:t>
            </a:r>
            <a:r>
              <a:rPr lang="uk-UA" sz="2400" b="1" dirty="0">
                <a:latin typeface="Bookman Old Style" panose="02050604050505020204" pitchFamily="18" charset="0"/>
                <a:ea typeface="Times New Roman" panose="02020603050405020304" pitchFamily="18" charset="0"/>
              </a:rPr>
              <a:t>, в зв'язку з профільним напрямком, вимоги та зміст освіти визначається за трьома рівнями:</a:t>
            </a:r>
            <a:endParaRPr lang="ru-RU" sz="2400" b="1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12890" y="2287166"/>
            <a:ext cx="2768958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ysClr val="windowText" lastClr="000000"/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Обов'язкові </a:t>
            </a:r>
            <a:r>
              <a:rPr lang="uk-UA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 </a:t>
            </a:r>
            <a:endParaRPr lang="ru-RU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72505" y="3017766"/>
            <a:ext cx="2605825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ysClr val="windowText" lastClr="000000"/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Профільний</a:t>
            </a:r>
            <a:endParaRPr lang="ru-RU" sz="2800" b="1" dirty="0">
              <a:solidFill>
                <a:sysClr val="windowText" lastClr="0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771075" y="2287166"/>
            <a:ext cx="2776722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uk-UA" sz="2800" b="1" dirty="0">
                <a:solidFill>
                  <a:sysClr val="windowText" lastClr="000000"/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Академічний</a:t>
            </a:r>
            <a:endParaRPr lang="ru-RU" sz="2800" b="1" dirty="0">
              <a:solidFill>
                <a:sysClr val="windowText" lastClr="0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Выгнутая вправо стрелка 5"/>
          <p:cNvSpPr/>
          <p:nvPr/>
        </p:nvSpPr>
        <p:spPr>
          <a:xfrm>
            <a:off x="10637949" y="1056067"/>
            <a:ext cx="1146220" cy="1661375"/>
          </a:xfrm>
          <a:prstGeom prst="curvedLeftArrow">
            <a:avLst/>
          </a:prstGeom>
          <a:solidFill>
            <a:schemeClr val="accent6">
              <a:lumMod val="75000"/>
            </a:schemeClr>
          </a:solidFill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Выгнутая влево стрелка 6"/>
          <p:cNvSpPr/>
          <p:nvPr/>
        </p:nvSpPr>
        <p:spPr>
          <a:xfrm>
            <a:off x="270457" y="1056067"/>
            <a:ext cx="1352281" cy="1754319"/>
          </a:xfrm>
          <a:prstGeom prst="curvedRightArrow">
            <a:avLst/>
          </a:prstGeom>
          <a:solidFill>
            <a:schemeClr val="accent6">
              <a:lumMod val="75000"/>
            </a:schemeClr>
          </a:solidFill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5821251" y="1925142"/>
            <a:ext cx="354168" cy="937981"/>
          </a:xfrm>
          <a:prstGeom prst="downArrow">
            <a:avLst/>
          </a:prstGeom>
          <a:solidFill>
            <a:schemeClr val="accent6">
              <a:lumMod val="75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24116" y="3850272"/>
            <a:ext cx="11702602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2800" b="1" u="sng" dirty="0">
                <a:solidFill>
                  <a:srgbClr val="FF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Документи</a:t>
            </a:r>
            <a:endParaRPr lang="ru-RU" sz="2800" b="1" u="sng" dirty="0">
              <a:solidFill>
                <a:srgbClr val="FF0000"/>
              </a:solidFill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2400" b="1" u="sng" dirty="0">
                <a:solidFill>
                  <a:srgbClr val="0000FF"/>
                </a:solidFill>
                <a:latin typeface="Bookman Old Style" panose="02050604050505020204" pitchFamily="18" charset="0"/>
                <a:ea typeface="Times New Roman" panose="02020603050405020304" pitchFamily="18" charset="0"/>
                <a:hlinkClick r:id="rId2"/>
              </a:rPr>
              <a:t>Постанова КАБІНЕТУ МІНІСТРІВ УКРАЇНИ від 14 січня 2004 р. № 24 "ДЕРЖАВНИЙ СТАНДАРТ базової і повної середньої освіти"</a:t>
            </a:r>
            <a:endParaRPr lang="ru-RU" sz="2400" b="1" dirty="0"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2400" b="1" u="sng" dirty="0">
                <a:solidFill>
                  <a:srgbClr val="0000FF"/>
                </a:solidFill>
                <a:latin typeface="Bookman Old Style" panose="02050604050505020204" pitchFamily="18" charset="0"/>
                <a:ea typeface="Times New Roman" panose="02020603050405020304" pitchFamily="18" charset="0"/>
                <a:hlinkClick r:id="rId3"/>
              </a:rPr>
              <a:t>Державний стандарт початкової загальної освіти (поступово набирає чинності з 1 вересня 2012)</a:t>
            </a:r>
            <a:endParaRPr lang="ru-RU" sz="2400" b="1" dirty="0"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2400" b="1" u="sng" dirty="0">
                <a:solidFill>
                  <a:srgbClr val="0000FF"/>
                </a:solidFill>
                <a:latin typeface="Bookman Old Style" panose="02050604050505020204" pitchFamily="18" charset="0"/>
                <a:ea typeface="Times New Roman" panose="02020603050405020304" pitchFamily="18" charset="0"/>
                <a:hlinkClick r:id="rId4"/>
              </a:rPr>
              <a:t>Державний стандарт повної загальної середньої освіти (поступово набирає чинності з 1 вересня 2013)</a:t>
            </a:r>
            <a:endParaRPr lang="ru-RU" sz="2400" b="1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87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361124" y="3957763"/>
            <a:ext cx="46069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Bookman Old Style" panose="02050604050505020204" pitchFamily="18" charset="0"/>
              </a:rPr>
              <a:t>http://mon.gov.ua/activity/education/zagalna-serednya/navchalni-plany.html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37694" y="900378"/>
            <a:ext cx="565382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solidFill>
                  <a:srgbClr val="FF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Навчальні плани (листи та накази МОН України) </a:t>
            </a:r>
            <a:endParaRPr lang="ru-RU" sz="4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13" y="450760"/>
            <a:ext cx="6193522" cy="5550795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3284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67458" y="493086"/>
            <a:ext cx="66712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solidFill>
                  <a:srgbClr val="FF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Навчальні  </a:t>
            </a:r>
            <a:r>
              <a:rPr lang="uk-UA" sz="4400" b="1" dirty="0" smtClean="0">
                <a:solidFill>
                  <a:srgbClr val="FF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програми </a:t>
            </a:r>
            <a:endParaRPr lang="ru-RU" sz="4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86" y="416685"/>
            <a:ext cx="5488320" cy="4708297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901959" y="5591495"/>
            <a:ext cx="47397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Bookman Old Style" panose="02050604050505020204" pitchFamily="18" charset="0"/>
              </a:rPr>
              <a:t>http://mon.gov.ua/activity/education/zagalna-serednya/navchalni-programy.html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37666" y="1493048"/>
            <a:ext cx="4730839" cy="127778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b="1" dirty="0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Початкова школа </a:t>
            </a:r>
            <a:r>
              <a:rPr lang="uk-UA" b="1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b="1" u="sng" dirty="0">
                <a:solidFill>
                  <a:srgbClr val="0000FF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http://mon.gov.ua/activity/education/zagalna-serednya/pochatkova-shkola-2016-2/</a:t>
            </a:r>
            <a:endParaRPr lang="ru-RU" sz="1600" b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63423" y="3118883"/>
            <a:ext cx="4705082" cy="15546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b="1" dirty="0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Методичні рекомендації МОН України - </a:t>
            </a:r>
            <a:r>
              <a:rPr lang="uk-UA" b="1" u="sng" dirty="0">
                <a:solidFill>
                  <a:srgbClr val="0000FF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http://mon.gov.ua/activity/education/zagalna-serednya/metoduchni.html</a:t>
            </a:r>
            <a:r>
              <a:rPr lang="uk-UA" b="1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600" b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37666" y="4882775"/>
            <a:ext cx="4825287" cy="167315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uk-UA" sz="1600" b="1" kern="0" dirty="0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Лист МОН України від 17.08.2016 1/9-437 «Щодо методичних рекомендацій про викладання навчальних предметів у загальноосвітніх навчальних закладах- </a:t>
            </a:r>
            <a:r>
              <a:rPr lang="uk-UA" sz="1600" b="1" u="sng" kern="0" dirty="0">
                <a:solidFill>
                  <a:srgbClr val="2E74B5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http://old.mon.gov.ua/ua/about-ministry/normative/6119-</a:t>
            </a:r>
            <a:r>
              <a:rPr lang="uk-UA" sz="1600" b="1" kern="0" dirty="0">
                <a:solidFill>
                  <a:srgbClr val="2E74B5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kern="0" dirty="0">
              <a:solidFill>
                <a:srgbClr val="2E74B5"/>
              </a:solidFill>
              <a:effectLst/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56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891" y="739897"/>
            <a:ext cx="9795105" cy="3548767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1914417" y="5871623"/>
            <a:ext cx="80602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Bookman Old Style" panose="02050604050505020204" pitchFamily="18" charset="0"/>
              </a:rPr>
              <a:t>http://www.doippo.dp.ua/component/content/category/8</a:t>
            </a:r>
            <a:endParaRPr lang="ru-RU" sz="2000" b="1" dirty="0">
              <a:latin typeface="Bookman Old Style" panose="02050604050505020204" pitchFamily="18" charset="0"/>
            </a:endParaRPr>
          </a:p>
        </p:txBody>
      </p:sp>
      <p:sp>
        <p:nvSpPr>
          <p:cNvPr id="4" name="Стрелка вверх 3"/>
          <p:cNvSpPr/>
          <p:nvPr/>
        </p:nvSpPr>
        <p:spPr>
          <a:xfrm rot="16666261">
            <a:off x="5364286" y="3872795"/>
            <a:ext cx="267974" cy="189319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737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009" y="515156"/>
            <a:ext cx="9097115" cy="303941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1500647" y="4944346"/>
            <a:ext cx="28809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Bookman Old Style" panose="02050604050505020204" pitchFamily="18" charset="0"/>
              </a:rPr>
              <a:t>http://kzimc.at.ua/</a:t>
            </a:r>
            <a:endParaRPr lang="ru-RU" sz="2000" b="1" dirty="0">
              <a:latin typeface="Bookman Old Style" panose="02050604050505020204" pitchFamily="18" charset="0"/>
            </a:endParaRPr>
          </a:p>
        </p:txBody>
      </p:sp>
      <p:sp>
        <p:nvSpPr>
          <p:cNvPr id="4" name="Стрелка вверх 3"/>
          <p:cNvSpPr/>
          <p:nvPr/>
        </p:nvSpPr>
        <p:spPr>
          <a:xfrm rot="18000105">
            <a:off x="3888900" y="3311028"/>
            <a:ext cx="306936" cy="141553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2550" y="386367"/>
            <a:ext cx="2331077" cy="584618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266330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33" y="585821"/>
            <a:ext cx="7166644" cy="431821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3" name="Стрелка вверх 2"/>
          <p:cNvSpPr/>
          <p:nvPr/>
        </p:nvSpPr>
        <p:spPr>
          <a:xfrm rot="20349516">
            <a:off x="2160231" y="800198"/>
            <a:ext cx="151162" cy="135508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00047" y="473930"/>
            <a:ext cx="5269972" cy="6085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14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сайті Міністерства освіти і науки України </a:t>
            </a:r>
            <a:r>
              <a:rPr lang="uk-UA" sz="1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uk-UA" sz="1400" u="sng" dirty="0">
                <a:solidFill>
                  <a:srgbClr val="0000FF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www.mon.gov.ua</a:t>
            </a:r>
            <a:r>
              <a:rPr lang="uk-UA" sz="1400" u="sng" dirty="0">
                <a:solidFill>
                  <a:srgbClr val="0000FF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ru-RU" sz="1400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14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Закон України про освіту</a:t>
            </a:r>
            <a:r>
              <a:rPr lang="uk-UA" sz="1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uk-UA" sz="1400" u="sng" dirty="0">
                <a:solidFill>
                  <a:srgbClr val="0000FF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http://zakon3.rada.gov.ua/laws/show/ru/1060-12</a:t>
            </a:r>
            <a:r>
              <a:rPr lang="uk-UA" sz="1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14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Закон України «Про загальну середню освіту»</a:t>
            </a:r>
            <a:r>
              <a:rPr lang="uk-UA" sz="1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uk-UA" sz="1400" u="sng" dirty="0">
                <a:solidFill>
                  <a:srgbClr val="0000FF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http://osvita.ua/legislation/law/2232/</a:t>
            </a:r>
            <a:r>
              <a:rPr lang="uk-UA" sz="1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1400" b="1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Державний стандарт - </a:t>
            </a:r>
            <a:r>
              <a:rPr lang="uk-UA" sz="1400" u="sng" dirty="0">
                <a:solidFill>
                  <a:srgbClr val="0000FF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http://mon.gov.ua/activity/education/zagalna-serednya/derj-stand.html</a:t>
            </a:r>
            <a:endParaRPr lang="ru-RU" sz="1400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1400" b="1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Навчальні плани (листи та накази МОН України)</a:t>
            </a:r>
            <a:r>
              <a:rPr lang="uk-UA" sz="1400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u="sng" dirty="0">
                <a:solidFill>
                  <a:srgbClr val="0000FF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http://mon.gov.ua/activity/education/zagalna-serednya/navchalni-plany.html</a:t>
            </a:r>
            <a:r>
              <a:rPr lang="uk-UA" sz="1400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1400" b="1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Навчальні програми</a:t>
            </a:r>
            <a:r>
              <a:rPr lang="uk-UA" sz="1400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uk-UA" sz="1400" u="sng" dirty="0">
                <a:solidFill>
                  <a:srgbClr val="0000FF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http://mon.gov.ua/activity/education/zagalna-serednya/navchalni-programy.html</a:t>
            </a:r>
            <a:r>
              <a:rPr lang="uk-UA" sz="1400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1400" b="1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Початкова школа</a:t>
            </a:r>
            <a:r>
              <a:rPr lang="uk-UA" sz="1400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uk-UA" sz="1400" u="sng" dirty="0">
                <a:solidFill>
                  <a:srgbClr val="0000FF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http://mon.gov.ua/activity/education/zagalna-serednya/pochatkova-shkola-2016-2/</a:t>
            </a:r>
            <a:endParaRPr lang="ru-RU" sz="1400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1400" b="1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Методичні рекомендації МОН України</a:t>
            </a:r>
            <a:r>
              <a:rPr lang="uk-UA" sz="1400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uk-UA" sz="1400" u="sng" dirty="0">
                <a:solidFill>
                  <a:srgbClr val="0000FF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http://mon.gov.ua/activity/education/zagalna-serednya/metoduchni.html</a:t>
            </a:r>
            <a:r>
              <a:rPr lang="uk-UA" sz="1400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1400" b="1" kern="0" dirty="0" smtClean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Лист </a:t>
            </a:r>
            <a:r>
              <a:rPr lang="uk-UA" sz="1400" b="1" kern="0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МОН України від 17.08.2016 1/9-437 «Щодо методичних рекомендацій про викладання навчальних предметів у загальноосвітніх навчальних закладах- </a:t>
            </a:r>
            <a:r>
              <a:rPr lang="uk-UA" sz="1400" b="1" u="sng" kern="0" dirty="0">
                <a:solidFill>
                  <a:srgbClr val="2E74B5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http://old.mon.gov.ua/ua/about-ministry/normative/6119-</a:t>
            </a:r>
            <a:r>
              <a:rPr lang="uk-UA" sz="1400" b="1" kern="0" dirty="0">
                <a:solidFill>
                  <a:srgbClr val="2E74B5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kern="0" dirty="0">
              <a:solidFill>
                <a:srgbClr val="2E74B5"/>
              </a:solidFill>
              <a:effectLst/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55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8972" y="2206803"/>
            <a:ext cx="5768662" cy="1325563"/>
          </a:xfrm>
        </p:spPr>
        <p:txBody>
          <a:bodyPr>
            <a:normAutofit/>
          </a:bodyPr>
          <a:lstStyle/>
          <a:p>
            <a:pPr algn="ctr"/>
            <a:r>
              <a:rPr lang="uk-UA" sz="4400" b="1" dirty="0" smtClean="0">
                <a:latin typeface="Bookman Old Style" panose="02050604050505020204" pitchFamily="18" charset="0"/>
              </a:rPr>
              <a:t>Дякую </a:t>
            </a:r>
            <a:r>
              <a:rPr lang="uk-UA" sz="4400" b="1" smtClean="0">
                <a:latin typeface="Bookman Old Style" panose="02050604050505020204" pitchFamily="18" charset="0"/>
              </a:rPr>
              <a:t>за увагу !</a:t>
            </a:r>
            <a:endParaRPr lang="ru-RU" sz="44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17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 картинка конституції україн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11" y="105316"/>
            <a:ext cx="8113689" cy="663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00022" y="2795548"/>
            <a:ext cx="463639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Основний державний документ - Конституція України 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564450" y="401433"/>
            <a:ext cx="324547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85750" algn="just" fontAlgn="base">
              <a:spcAft>
                <a:spcPts val="0"/>
              </a:spcAft>
            </a:pPr>
            <a:r>
              <a:rPr lang="uk-UA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Стаття 53. </a:t>
            </a:r>
            <a:r>
              <a:rPr lang="uk-UA" b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Кожен громадянин має право на освіту.</a:t>
            </a: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85750" algn="just" fontAlgn="base"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Повна загальна середня освіта є обов'язковою.</a:t>
            </a: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85750" algn="just" fontAlgn="base"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Держава забезпечує доступність і безоплатність дошкільної, повної загальної середньої, професійно-технічної, вищої освіти в державних і комунальних навчальних закладах; розвиток дошкільної, повної загальної середньої, позашкільної, професійно-технічної, вищої і післядипломної освіти, різних форм навчання; надання державних стипендій та пільг учням і студентам.</a:t>
            </a: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0761" y="5387413"/>
            <a:ext cx="29492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http://zakon3.rada.gov.ua/laws/show/254%D0%BA/96-%D0%B2%D1%80</a:t>
            </a: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77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87156" y="4771192"/>
            <a:ext cx="68129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FF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Законом встановлено термін навчання, організація навчально-виховного </a:t>
            </a:r>
            <a:r>
              <a:rPr lang="uk-UA" sz="2400" b="1" dirty="0" smtClean="0">
                <a:solidFill>
                  <a:srgbClr val="FF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процесу, </a:t>
            </a:r>
            <a:r>
              <a:rPr lang="uk-UA" sz="2400" b="1" dirty="0">
                <a:solidFill>
                  <a:srgbClr val="FF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права та обов’язки учасників навчально-виховного процесу.</a:t>
            </a:r>
            <a:r>
              <a:rPr lang="uk-UA" b="1" dirty="0">
                <a:latin typeface="Bookman Old Style" panose="02050604050505020204" pitchFamily="18" charset="0"/>
                <a:ea typeface="Times New Roman" panose="02020603050405020304" pitchFamily="18" charset="0"/>
              </a:rPr>
              <a:t> 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 descr="D:\Салтановська С.В\педрада\Фото081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735" y="3884182"/>
            <a:ext cx="3464417" cy="2511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D:\Салтановська С.В\Конференция Кривой Рог в период Во войны\фото конференции\20160427_11570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140174" y="2421228"/>
            <a:ext cx="3718197" cy="2256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D:\Салтановська С.В\педрада\Фото0830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202" y="1634423"/>
            <a:ext cx="3502048" cy="2506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D:\Салтановська С.В\педрада\2015514095031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83" y="1354887"/>
            <a:ext cx="3806769" cy="2132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092122" y="64763"/>
            <a:ext cx="108079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FFFF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Загальна середня освіта </a:t>
            </a:r>
            <a:r>
              <a:rPr lang="uk-UA" sz="2400" b="1" dirty="0">
                <a:latin typeface="Bookman Old Style" panose="02050604050505020204" pitchFamily="18" charset="0"/>
                <a:ea typeface="Times New Roman" panose="02020603050405020304" pitchFamily="18" charset="0"/>
              </a:rPr>
              <a:t>– це процес оволодіння учнями необхідних знань, поглядів та світобачення для інтелектуального, фізичного та соціального розвитку особистості. </a:t>
            </a:r>
            <a:endParaRPr lang="ru-RU" sz="24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20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00786" y="2112135"/>
            <a:ext cx="3000780" cy="1145945"/>
          </a:xfrm>
          <a:prstGeom prst="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Закон</a:t>
            </a:r>
          </a:p>
          <a:p>
            <a:pPr algn="ctr"/>
            <a:r>
              <a:rPr lang="uk-UA" sz="20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uk-UA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«Про загальну середню освіту»</a:t>
            </a:r>
            <a:endParaRPr lang="ru-RU" sz="2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07773" y="1993186"/>
            <a:ext cx="3057596" cy="126489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Закон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«Про </a:t>
            </a:r>
            <a:r>
              <a:rPr lang="uk-UA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uk-UA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середню освіту»</a:t>
            </a:r>
            <a:endParaRPr lang="ru-RU" sz="2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80701" y="367048"/>
            <a:ext cx="5486399" cy="998113"/>
          </a:xfrm>
          <a:prstGeom prst="rect">
            <a:avLst/>
          </a:prstGeom>
          <a:solidFill>
            <a:schemeClr val="accent6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Конституція України</a:t>
            </a:r>
            <a:endParaRPr lang="ru-RU" sz="32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986983" y="1880039"/>
            <a:ext cx="3037328" cy="1378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інші нормативно-правові акти </a:t>
            </a:r>
            <a:r>
              <a:rPr lang="uk-UA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та </a:t>
            </a:r>
            <a:r>
              <a:rPr lang="uk-UA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міжнародні договори  </a:t>
            </a:r>
            <a:r>
              <a:rPr lang="uk-UA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України</a:t>
            </a:r>
            <a:endParaRPr lang="ru-RU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Выгнутая вправо стрелка 10"/>
          <p:cNvSpPr/>
          <p:nvPr/>
        </p:nvSpPr>
        <p:spPr>
          <a:xfrm>
            <a:off x="8809143" y="783881"/>
            <a:ext cx="2215168" cy="1184854"/>
          </a:xfrm>
          <a:prstGeom prst="curvedLeftArrow">
            <a:avLst/>
          </a:prstGeom>
          <a:solidFill>
            <a:schemeClr val="accent6">
              <a:lumMod val="5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Выгнутая влево стрелка 12"/>
          <p:cNvSpPr/>
          <p:nvPr/>
        </p:nvSpPr>
        <p:spPr>
          <a:xfrm>
            <a:off x="1223490" y="824249"/>
            <a:ext cx="2157211" cy="1184854"/>
          </a:xfrm>
          <a:prstGeom prst="curvedRightArrow">
            <a:avLst/>
          </a:prstGeom>
          <a:solidFill>
            <a:schemeClr val="accent6">
              <a:lumMod val="5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5950035" y="1365161"/>
            <a:ext cx="347730" cy="746974"/>
          </a:xfrm>
          <a:prstGeom prst="downArrow">
            <a:avLst/>
          </a:prstGeom>
          <a:solidFill>
            <a:schemeClr val="accent6">
              <a:lumMod val="50000"/>
            </a:schemeClr>
          </a:solidFill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127474" y="3789333"/>
            <a:ext cx="6340582" cy="40536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Основними завданнями загальної середньої освіти є:</a:t>
            </a:r>
            <a:endParaRPr lang="ru-RU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6027312" y="3188994"/>
            <a:ext cx="347730" cy="600339"/>
          </a:xfrm>
          <a:prstGeom prst="downArrow">
            <a:avLst/>
          </a:prstGeom>
          <a:solidFill>
            <a:schemeClr val="accent6">
              <a:lumMod val="75000"/>
            </a:schemeClr>
          </a:solidFill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794888" y="4597775"/>
            <a:ext cx="2727086" cy="1687135"/>
          </a:xfrm>
          <a:prstGeom prst="ellipse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виконання вимог Державного стандарту загальної середньої освіти;</a:t>
            </a:r>
            <a:endParaRPr lang="ru-RU" sz="1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6430986" y="4858296"/>
            <a:ext cx="2532321" cy="1647912"/>
          </a:xfrm>
          <a:prstGeom prst="ellipse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забезпечення права громадян на доступність та безоплатність здобуття загальної середньої освіти</a:t>
            </a:r>
            <a:endParaRPr lang="ru-RU" sz="12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8904699" y="4548337"/>
            <a:ext cx="2601532" cy="1484014"/>
          </a:xfrm>
          <a:prstGeom prst="ellipse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1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визначення </a:t>
            </a:r>
            <a:r>
              <a:rPr lang="uk-UA" sz="11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обов’язків учасників навчально-виховного процесу, встановлення відповідальності за правопорушення</a:t>
            </a:r>
            <a:endParaRPr lang="ru-RU" sz="11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3441132" y="4847149"/>
            <a:ext cx="2663446" cy="1647913"/>
          </a:xfrm>
          <a:prstGeom prst="ellipse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формування особистості, світогляду, розвиток здібностей учня та наукового світогляду;</a:t>
            </a:r>
            <a:endParaRPr lang="ru-RU" sz="12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Выгнутая вправо стрелка 20"/>
          <p:cNvSpPr/>
          <p:nvPr/>
        </p:nvSpPr>
        <p:spPr>
          <a:xfrm>
            <a:off x="9486332" y="3862794"/>
            <a:ext cx="2019899" cy="656825"/>
          </a:xfrm>
          <a:prstGeom prst="curvedLeftArrow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Выгнутая влево стрелка 21"/>
          <p:cNvSpPr/>
          <p:nvPr/>
        </p:nvSpPr>
        <p:spPr>
          <a:xfrm>
            <a:off x="523273" y="3822386"/>
            <a:ext cx="2606293" cy="697233"/>
          </a:xfrm>
          <a:prstGeom prst="curvedRightArrow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Стрелка вниз 22"/>
          <p:cNvSpPr/>
          <p:nvPr/>
        </p:nvSpPr>
        <p:spPr>
          <a:xfrm>
            <a:off x="4548269" y="4246809"/>
            <a:ext cx="347730" cy="600339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4" name="Стрелка вниз 23"/>
          <p:cNvSpPr/>
          <p:nvPr/>
        </p:nvSpPr>
        <p:spPr>
          <a:xfrm>
            <a:off x="7523281" y="4246810"/>
            <a:ext cx="347730" cy="600339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62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57718" y="5882064"/>
            <a:ext cx="4378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Bookman Old Style" panose="02050604050505020204" pitchFamily="18" charset="0"/>
              </a:rPr>
              <a:t>http://www.president.gov.ua/ru/documents/decrees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542" y="1101595"/>
            <a:ext cx="5341774" cy="435096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12700" stA="30000" endPos="30000" dist="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6" name="Скругленный прямоугольник 5"/>
          <p:cNvSpPr/>
          <p:nvPr/>
        </p:nvSpPr>
        <p:spPr>
          <a:xfrm>
            <a:off x="6007994" y="1605751"/>
            <a:ext cx="2580800" cy="159710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«Про Національну доктрину розвитку освіти» </a:t>
            </a:r>
            <a:endParaRPr lang="ru-RU" b="1" u="sng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248343" y="4413024"/>
            <a:ext cx="2597511" cy="1611079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 </a:t>
            </a:r>
            <a:r>
              <a:rPr lang="uk-UA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Національна стратегія розвитку освіти в Україні на 2012-2021рр.</a:t>
            </a:r>
            <a:endParaRPr lang="ru-RU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267591" y="1605751"/>
            <a:ext cx="2395470" cy="156142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Державна національна програма освіти (Україна ХХІ століття)</a:t>
            </a:r>
            <a:endParaRPr lang="ru-RU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054316" y="4413024"/>
            <a:ext cx="2772380" cy="167428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«Про заходи щодо забезпечення пріоритетного розвитку освіти»</a:t>
            </a:r>
            <a:r>
              <a:rPr lang="ru-RU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918940" y="6087304"/>
            <a:ext cx="29534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Bookman Old Style" panose="02050604050505020204" pitchFamily="18" charset="0"/>
              </a:rPr>
              <a:t>http://zakon5.rada.gov.ua/laws/show/926/2010</a:t>
            </a:r>
            <a:endParaRPr lang="ru-RU" sz="1600" b="1" dirty="0">
              <a:latin typeface="Bookman Old Style" panose="020506040505050202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007994" y="3253183"/>
            <a:ext cx="25323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Bookman Old Style" panose="02050604050505020204" pitchFamily="18" charset="0"/>
              </a:rPr>
              <a:t>http://zakon5.rada.gov.ua/laws/show/347/2002</a:t>
            </a:r>
            <a:endParaRPr lang="ru-RU" sz="1600" b="1" dirty="0">
              <a:latin typeface="Bookman Old Style" panose="020506040505050202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055753" y="6024103"/>
            <a:ext cx="29826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Bookman Old Style" panose="02050604050505020204" pitchFamily="18" charset="0"/>
              </a:rPr>
              <a:t>http://zakon2.rada.gov.ua/laws/show/344/2013</a:t>
            </a:r>
            <a:endParaRPr lang="ru-RU" sz="1600" b="1" dirty="0">
              <a:latin typeface="Bookman Old Style" panose="020506040505050202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316090" y="3217227"/>
            <a:ext cx="23469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Bookman Old Style" panose="02050604050505020204" pitchFamily="18" charset="0"/>
              </a:rPr>
              <a:t>http://zakon4.rada.gov.ua/laws/show/896-93-%D0%BF</a:t>
            </a:r>
            <a:endParaRPr lang="ru-RU" sz="1600" b="1" dirty="0">
              <a:latin typeface="Bookman Old Style" panose="020506040505050202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406215" y="107884"/>
            <a:ext cx="84449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dirty="0">
                <a:solidFill>
                  <a:srgbClr val="FF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Укази Президента України</a:t>
            </a:r>
            <a:endParaRPr lang="ru-RU" sz="4400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88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9113" y="28564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uk-UA" sz="4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Міністерство освіти і науки України</a:t>
            </a:r>
            <a:endParaRPr lang="ru-RU" sz="4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85929" y="5915075"/>
            <a:ext cx="3334555" cy="576262"/>
          </a:xfrm>
        </p:spPr>
        <p:txBody>
          <a:bodyPr/>
          <a:lstStyle/>
          <a:p>
            <a:pPr algn="ctr"/>
            <a:r>
              <a:rPr lang="uk-UA" b="1" dirty="0" smtClean="0">
                <a:latin typeface="Bookman Old Style" panose="02050604050505020204" pitchFamily="18" charset="0"/>
                <a:hlinkClick r:id="rId2"/>
              </a:rPr>
              <a:t>www.mon.gov.ua</a:t>
            </a:r>
            <a:r>
              <a:rPr lang="uk-UA" b="1" dirty="0" smtClean="0">
                <a:latin typeface="Bookman Old Style" panose="02050604050505020204" pitchFamily="18" charset="0"/>
              </a:rPr>
              <a:t> 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14" name="Рисунок 13"/>
          <p:cNvPicPr>
            <a:picLocks noGrp="1"/>
          </p:cNvPicPr>
          <p:nvPr>
            <p:ph type="pic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4" r="6104"/>
          <a:stretch>
            <a:fillRect/>
          </a:stretch>
        </p:blipFill>
        <p:spPr bwMode="auto">
          <a:xfrm>
            <a:off x="673447" y="1241378"/>
            <a:ext cx="5018961" cy="4518217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12700" stA="30000" endPos="30000" dist="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20" name="Скругленный прямоугольник 19"/>
          <p:cNvSpPr/>
          <p:nvPr/>
        </p:nvSpPr>
        <p:spPr>
          <a:xfrm>
            <a:off x="6093211" y="1788503"/>
            <a:ext cx="2677301" cy="14797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 затвердження Інструкції з обліку дітей і підлітків шкільного віку</a:t>
            </a:r>
            <a:r>
              <a:rPr lang="ru-RU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9254275" y="4231410"/>
            <a:ext cx="2508698" cy="152818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Лист МОН України «Щодо атестації педагогічних працівників»</a:t>
            </a:r>
            <a:endParaRPr lang="ru-RU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117464" y="4243079"/>
            <a:ext cx="2606794" cy="1588583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Про затвердження про групу продовженого дня загальноосвітнього навчального закладу</a:t>
            </a:r>
            <a:endParaRPr lang="ru-RU" sz="1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9254275" y="1788502"/>
            <a:ext cx="2449938" cy="1405459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b="1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 затвердження Положення про загальноосвітній навчальний заклад</a:t>
            </a:r>
            <a:r>
              <a:rPr lang="ru-RU" sz="16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8949474" y="5831662"/>
            <a:ext cx="31182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Bookman Old Style" panose="02050604050505020204" pitchFamily="18" charset="0"/>
              </a:rPr>
              <a:t>http://old.mon.gov.ua/ua/about-ministry/normative/5154-</a:t>
            </a:r>
            <a:endParaRPr lang="ru-RU" sz="1400" b="1" dirty="0">
              <a:latin typeface="Bookman Old Style" panose="020506040505050202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117464" y="5915075"/>
            <a:ext cx="26530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Bookman Old Style" panose="02050604050505020204" pitchFamily="18" charset="0"/>
              </a:rPr>
              <a:t>http://zakon5.rada.gov.ua/laws/show/1121-2009-%D0%BF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117464" y="3303258"/>
            <a:ext cx="25826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Bookman Old Style" panose="02050604050505020204" pitchFamily="18" charset="0"/>
              </a:rPr>
              <a:t>http://zakon5.rada.gov.ua/laws/show/646-2000-%D0%BF</a:t>
            </a:r>
            <a:endParaRPr lang="ru-RU" sz="1400" b="1" dirty="0">
              <a:latin typeface="Bookman Old Style" panose="020506040505050202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9313035" y="3244551"/>
            <a:ext cx="24499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Bookman Old Style" panose="02050604050505020204" pitchFamily="18" charset="0"/>
              </a:rPr>
              <a:t>http://zakon4.rada.gov.ua/laws/show/778-2010-%D0%BF</a:t>
            </a:r>
          </a:p>
        </p:txBody>
      </p:sp>
    </p:spTree>
    <p:extLst>
      <p:ext uri="{BB962C8B-B14F-4D97-AF65-F5344CB8AC3E}">
        <p14:creationId xmlns:p14="http://schemas.microsoft.com/office/powerpoint/2010/main" val="48850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 animBg="1"/>
      <p:bldP spid="21" grpId="0" animBg="1"/>
      <p:bldP spid="22" grpId="0" animBg="1"/>
      <p:bldP spid="23" grpId="0" animBg="1"/>
      <p:bldP spid="26" grpId="0"/>
      <p:bldP spid="27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71243" y="231819"/>
            <a:ext cx="7031866" cy="1541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85750" algn="ctr" fontAlgn="base">
              <a:lnSpc>
                <a:spcPct val="107000"/>
              </a:lnSpc>
              <a:spcAft>
                <a:spcPts val="0"/>
              </a:spcAft>
            </a:pPr>
            <a:r>
              <a:rPr lang="uk-UA" sz="4400" b="1" dirty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Державні </a:t>
            </a:r>
            <a:r>
              <a:rPr lang="uk-UA" sz="4400" b="1" dirty="0" smtClean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стандарти освіти</a:t>
            </a:r>
            <a:endParaRPr lang="ru-RU" sz="4000" dirty="0">
              <a:solidFill>
                <a:srgbClr val="FF0000"/>
              </a:solidFill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65" y="807684"/>
            <a:ext cx="4735338" cy="424763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12700" stA="30000" endPos="30000" dist="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60607" y="5720247"/>
            <a:ext cx="43788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Bookman Old Style" panose="02050604050505020204" pitchFamily="18" charset="0"/>
              </a:rPr>
              <a:t>http://mon.gov.ua/activity/education/zagalna-serednya/derj-stand.html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6875" y="1909707"/>
            <a:ext cx="4611814" cy="157414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R="285750" algn="ctr" fontAlgn="base">
              <a:lnSpc>
                <a:spcPct val="107000"/>
              </a:lnSpc>
              <a:spcAft>
                <a:spcPts val="0"/>
              </a:spcAft>
            </a:pPr>
            <a:r>
              <a:rPr lang="uk-UA" b="1" dirty="0">
                <a:solidFill>
                  <a:schemeClr val="bg1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Постанова Кабінету Міністрів віл 23.11.11р. № 1392 </a:t>
            </a:r>
            <a:endParaRPr lang="uk-UA" b="1" dirty="0" smtClean="0">
              <a:solidFill>
                <a:schemeClr val="bg1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85750" algn="ctr" fontAlgn="base">
              <a:lnSpc>
                <a:spcPct val="107000"/>
              </a:lnSpc>
              <a:spcAft>
                <a:spcPts val="0"/>
              </a:spcAft>
            </a:pPr>
            <a:r>
              <a:rPr lang="uk-UA" b="1" dirty="0" smtClean="0">
                <a:solidFill>
                  <a:schemeClr val="bg1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uk-UA" b="1" dirty="0">
                <a:solidFill>
                  <a:schemeClr val="bg1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 затвердження Державного стандарту базової і повної загальної середньої освіти»</a:t>
            </a:r>
            <a:endParaRPr lang="ru-RU" sz="1600" dirty="0">
              <a:solidFill>
                <a:schemeClr val="bg1"/>
              </a:solidFill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71243" y="4642219"/>
            <a:ext cx="69030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ts val="0"/>
              </a:spcAft>
            </a:pPr>
            <a:r>
              <a:rPr lang="uk-UA" sz="2000" b="1" dirty="0">
                <a:solidFill>
                  <a:srgbClr val="FFFF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Державний стандарт </a:t>
            </a:r>
            <a:r>
              <a:rPr lang="uk-UA" sz="2000" b="1" dirty="0" smtClean="0">
                <a:solidFill>
                  <a:srgbClr val="FFFF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визначає складові та зміст освіти, встановлює державні вимоги  до випускників та учнів. </a:t>
            </a:r>
            <a:endParaRPr lang="ru-RU" sz="2000" b="1" dirty="0">
              <a:solidFill>
                <a:srgbClr val="FFFF00"/>
              </a:solidFill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89786" y="3483856"/>
            <a:ext cx="43916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Bookman Old Style" panose="02050604050505020204" pitchFamily="18" charset="0"/>
              </a:rPr>
              <a:t>http://zakon2.rada.gov.ua/laws/show/1392-2011-%D0%BF</a:t>
            </a:r>
            <a:endParaRPr lang="ru-RU" sz="16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97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97743" y="604163"/>
            <a:ext cx="5942473" cy="107721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Aft>
                <a:spcPts val="0"/>
              </a:spcAft>
            </a:pPr>
            <a:r>
              <a:rPr lang="uk-UA" sz="3200" b="1" dirty="0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Державний стандарт </a:t>
            </a:r>
            <a:r>
              <a:rPr lang="uk-UA" sz="3200" b="1" dirty="0" smtClean="0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складається:</a:t>
            </a:r>
            <a:endParaRPr lang="ru-RU" sz="3200" b="1" dirty="0">
              <a:solidFill>
                <a:schemeClr val="bg1"/>
              </a:solidFill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2434108" y="2013822"/>
            <a:ext cx="3474074" cy="2459865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З</a:t>
            </a:r>
            <a:r>
              <a:rPr lang="uk-UA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агальної </a:t>
            </a:r>
            <a:r>
              <a:rPr lang="uk-UA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характеристики складових змісту освіти</a:t>
            </a:r>
            <a:endParaRPr lang="ru-RU" sz="2000" b="1" dirty="0">
              <a:solidFill>
                <a:schemeClr val="accent6">
                  <a:lumMod val="60000"/>
                  <a:lumOff val="4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4182412" y="4400271"/>
            <a:ext cx="3879763" cy="219113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u="sng" dirty="0">
                <a:solidFill>
                  <a:schemeClr val="bg1"/>
                </a:solidFill>
                <a:latin typeface="Bookman Old Style" panose="02050604050505020204" pitchFamily="18" charset="0"/>
                <a:hlinkClick r:id="rId2"/>
              </a:rPr>
              <a:t>Базового навчального плану  загальноосвітніх навчальних закладів II-III </a:t>
            </a:r>
            <a:r>
              <a:rPr lang="uk-UA" sz="1600" b="1" u="sng" dirty="0" smtClean="0">
                <a:solidFill>
                  <a:schemeClr val="bg1"/>
                </a:solidFill>
                <a:latin typeface="Bookman Old Style" panose="02050604050505020204" pitchFamily="18" charset="0"/>
                <a:hlinkClick r:id="rId2"/>
              </a:rPr>
              <a:t>ступеня</a:t>
            </a:r>
            <a:endParaRPr lang="uk-UA" sz="1600" b="1" u="sng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6247859" y="1955867"/>
            <a:ext cx="3284113" cy="257577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uk-UA" b="1" dirty="0">
                <a:solidFill>
                  <a:schemeClr val="bg1"/>
                </a:solidFill>
                <a:latin typeface="Bookman Old Style" panose="02050604050505020204" pitchFamily="18" charset="0"/>
                <a:hlinkClick r:id="rId3"/>
              </a:rPr>
              <a:t>Д</a:t>
            </a:r>
            <a:r>
              <a:rPr lang="uk-UA" b="1" dirty="0" smtClean="0">
                <a:solidFill>
                  <a:schemeClr val="bg1"/>
                </a:solidFill>
                <a:latin typeface="Bookman Old Style" panose="02050604050505020204" pitchFamily="18" charset="0"/>
                <a:hlinkClick r:id="rId3"/>
              </a:rPr>
              <a:t>ержавних </a:t>
            </a:r>
            <a:r>
              <a:rPr lang="uk-UA" b="1" dirty="0">
                <a:solidFill>
                  <a:schemeClr val="bg1"/>
                </a:solidFill>
                <a:latin typeface="Bookman Old Style" panose="02050604050505020204" pitchFamily="18" charset="0"/>
                <a:hlinkClick r:id="rId3"/>
              </a:rPr>
              <a:t>вимог до рівня загальноосвітньої підготовки учнів</a:t>
            </a:r>
            <a:r>
              <a:rPr lang="uk-UA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 </a:t>
            </a:r>
            <a:endParaRPr lang="ru-RU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Выгнутая влево стрелка 6"/>
          <p:cNvSpPr/>
          <p:nvPr/>
        </p:nvSpPr>
        <p:spPr>
          <a:xfrm>
            <a:off x="1841680" y="604163"/>
            <a:ext cx="1356062" cy="1932975"/>
          </a:xfrm>
          <a:prstGeom prst="curvedRightArrow">
            <a:avLst/>
          </a:prstGeom>
          <a:solidFill>
            <a:srgbClr val="FFC000"/>
          </a:solidFill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Выгнутая вправо стрелка 7"/>
          <p:cNvSpPr/>
          <p:nvPr/>
        </p:nvSpPr>
        <p:spPr>
          <a:xfrm>
            <a:off x="9140217" y="695459"/>
            <a:ext cx="1251346" cy="1931831"/>
          </a:xfrm>
          <a:prstGeom prst="curvedLeftArrow">
            <a:avLst/>
          </a:prstGeom>
          <a:solidFill>
            <a:srgbClr val="FFC000"/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5872766" y="1681381"/>
            <a:ext cx="375093" cy="2718890"/>
          </a:xfrm>
          <a:prstGeom prst="downArrow">
            <a:avLst/>
          </a:prstGeom>
          <a:solidFill>
            <a:srgbClr val="FFC00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16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6220" y="581575"/>
            <a:ext cx="10122793" cy="138499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2800" b="1" dirty="0">
                <a:latin typeface="Bookman Old Style" panose="02050604050505020204" pitchFamily="18" charset="0"/>
                <a:ea typeface="Times New Roman" panose="02020603050405020304" pitchFamily="18" charset="0"/>
              </a:rPr>
              <a:t>Державні вимоги до рівня загальної підготовки учня подано за галузевим принципом у семи напрямках:</a:t>
            </a:r>
            <a:endParaRPr lang="ru-RU" sz="2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78347" y="3894894"/>
            <a:ext cx="2922517" cy="108029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uk-UA" sz="3200" b="1" dirty="0">
                <a:solidFill>
                  <a:sysClr val="windowText" lastClr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мова та </a:t>
            </a:r>
            <a:r>
              <a:rPr lang="uk-UA" sz="2800" b="1" dirty="0" smtClean="0">
                <a:solidFill>
                  <a:sysClr val="windowText" lastClr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література</a:t>
            </a:r>
            <a:endParaRPr lang="ru-RU" sz="2800" b="1" dirty="0">
              <a:solidFill>
                <a:sysClr val="windowText" lastClr="000000"/>
              </a:solidFill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67173" y="5245266"/>
            <a:ext cx="4429418" cy="95410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uk-UA" sz="2800" b="1" dirty="0">
                <a:solidFill>
                  <a:sysClr val="windowText" lastClr="000000"/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суспільствознавство </a:t>
            </a:r>
            <a:endParaRPr lang="uk-UA" sz="2800" b="1" dirty="0" smtClean="0">
              <a:solidFill>
                <a:sysClr val="windowText" lastClr="000000"/>
              </a:solidFill>
              <a:latin typeface="Bookman Old Style" panose="02050604050505020204" pitchFamily="18" charset="0"/>
              <a:ea typeface="Calibri" panose="020F0502020204030204" pitchFamily="34" charset="0"/>
            </a:endParaRPr>
          </a:p>
          <a:p>
            <a:pPr algn="ctr"/>
            <a:r>
              <a:rPr lang="uk-UA" sz="2800" b="1" dirty="0" smtClean="0">
                <a:solidFill>
                  <a:sysClr val="windowText" lastClr="000000"/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та</a:t>
            </a:r>
            <a:r>
              <a:rPr lang="uk-UA" sz="2800" b="1" dirty="0">
                <a:solidFill>
                  <a:sysClr val="windowText" lastClr="000000"/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 естетика</a:t>
            </a:r>
            <a:endParaRPr lang="ru-RU" sz="2800" b="1" dirty="0">
              <a:solidFill>
                <a:sysClr val="windowText" lastClr="0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4385" y="5279889"/>
            <a:ext cx="4855817" cy="95410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algn="ctr"/>
            <a:r>
              <a:rPr lang="uk-UA" sz="2800" b="1" dirty="0">
                <a:solidFill>
                  <a:sysClr val="windowText" lastClr="000000"/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культура, математика, </a:t>
            </a:r>
            <a:endParaRPr lang="uk-UA" sz="2800" b="1" dirty="0" smtClean="0">
              <a:solidFill>
                <a:sysClr val="windowText" lastClr="000000"/>
              </a:solidFill>
              <a:latin typeface="Bookman Old Style" panose="02050604050505020204" pitchFamily="18" charset="0"/>
              <a:ea typeface="Calibri" panose="020F0502020204030204" pitchFamily="34" charset="0"/>
            </a:endParaRPr>
          </a:p>
          <a:p>
            <a:pPr algn="ctr"/>
            <a:r>
              <a:rPr lang="uk-UA" sz="2800" b="1" dirty="0" smtClean="0">
                <a:solidFill>
                  <a:sysClr val="windowText" lastClr="000000"/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природознавство</a:t>
            </a:r>
            <a:endParaRPr lang="ru-RU" sz="2800" b="1" dirty="0">
              <a:solidFill>
                <a:sysClr val="windowText" lastClr="0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18975" y="2590419"/>
            <a:ext cx="3910712" cy="138499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ysClr val="windowText" lastClr="000000"/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здоров'я, </a:t>
            </a:r>
            <a:endParaRPr lang="uk-UA" sz="2800" b="1" dirty="0" smtClean="0">
              <a:solidFill>
                <a:sysClr val="windowText" lastClr="000000"/>
              </a:solidFill>
              <a:latin typeface="Bookman Old Style" panose="02050604050505020204" pitchFamily="18" charset="0"/>
              <a:ea typeface="Calibri" panose="020F0502020204030204" pitchFamily="34" charset="0"/>
            </a:endParaRPr>
          </a:p>
          <a:p>
            <a:pPr algn="ctr"/>
            <a:r>
              <a:rPr lang="uk-UA" sz="2800" b="1" dirty="0" smtClean="0">
                <a:solidFill>
                  <a:sysClr val="windowText" lastClr="000000"/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фізична</a:t>
            </a:r>
            <a:r>
              <a:rPr lang="uk-UA" sz="2800" b="1" dirty="0">
                <a:solidFill>
                  <a:sysClr val="windowText" lastClr="000000"/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 культура, </a:t>
            </a:r>
            <a:r>
              <a:rPr lang="uk-UA" sz="2800" b="1" dirty="0" smtClean="0">
                <a:solidFill>
                  <a:sysClr val="windowText" lastClr="000000"/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технології</a:t>
            </a:r>
            <a:endParaRPr lang="ru-RU" sz="2800" b="1" dirty="0">
              <a:solidFill>
                <a:sysClr val="windowText" lastClr="0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9512301" y="2001193"/>
            <a:ext cx="386366" cy="3244073"/>
          </a:xfrm>
          <a:prstGeom prst="downArrow">
            <a:avLst/>
          </a:prstGeom>
          <a:solidFill>
            <a:schemeClr val="accent6">
              <a:lumMod val="75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2547038" y="1966571"/>
            <a:ext cx="386366" cy="3278696"/>
          </a:xfrm>
          <a:prstGeom prst="downArrow">
            <a:avLst/>
          </a:prstGeom>
          <a:solidFill>
            <a:schemeClr val="accent6">
              <a:lumMod val="75000"/>
            </a:schemeClr>
          </a:solidFill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7057887" y="2008143"/>
            <a:ext cx="297703" cy="540703"/>
          </a:xfrm>
          <a:prstGeom prst="downArrow">
            <a:avLst/>
          </a:prstGeom>
          <a:solidFill>
            <a:schemeClr val="accent6">
              <a:lumMod val="75000"/>
            </a:schemeClr>
          </a:solidFill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4505370" y="2001193"/>
            <a:ext cx="337808" cy="1867010"/>
          </a:xfrm>
          <a:prstGeom prst="downArrow">
            <a:avLst/>
          </a:prstGeom>
          <a:solidFill>
            <a:schemeClr val="accent6">
              <a:lumMod val="75000"/>
            </a:schemeClr>
          </a:solidFill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6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2" grpId="0" animBg="1"/>
    </p:bldLst>
  </p:timing>
</p:sld>
</file>

<file path=ppt/theme/theme1.xml><?xml version="1.0" encoding="utf-8"?>
<a:theme xmlns:a="http://schemas.openxmlformats.org/drawingml/2006/main" name="Глубина">
  <a:themeElements>
    <a:clrScheme name="Глубина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Глубина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убин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TM04033923[[fn=Глубина]]</Template>
  <TotalTime>526</TotalTime>
  <Words>553</Words>
  <Application>Microsoft Office PowerPoint</Application>
  <PresentationFormat>Широкоэкранный</PresentationFormat>
  <Paragraphs>85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Bookman Old Style</vt:lpstr>
      <vt:lpstr>Calibri</vt:lpstr>
      <vt:lpstr>Corbel</vt:lpstr>
      <vt:lpstr>Times New Roman</vt:lpstr>
      <vt:lpstr>Глубина</vt:lpstr>
      <vt:lpstr>Вивчення  нормативно-правових актів і  дотримання їх  положень на практиці</vt:lpstr>
      <vt:lpstr>Презентация PowerPoint</vt:lpstr>
      <vt:lpstr>Презентация PowerPoint</vt:lpstr>
      <vt:lpstr>Презентация PowerPoint</vt:lpstr>
      <vt:lpstr>Презентация PowerPoint</vt:lpstr>
      <vt:lpstr>Міністерство освіти і науки України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 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Вивчення нормативно-правових актів і дотримання їх положень на практиці</dc:title>
  <dc:creator>admin</dc:creator>
  <cp:lastModifiedBy>admin</cp:lastModifiedBy>
  <cp:revision>63</cp:revision>
  <dcterms:created xsi:type="dcterms:W3CDTF">2016-10-21T13:23:01Z</dcterms:created>
  <dcterms:modified xsi:type="dcterms:W3CDTF">2016-10-24T16:18:26Z</dcterms:modified>
</cp:coreProperties>
</file>